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444" r:id="rId1"/>
  </p:sldMasterIdLst>
  <p:notesMasterIdLst>
    <p:notesMasterId r:id="rId18"/>
  </p:notesMasterIdLst>
  <p:handoutMasterIdLst>
    <p:handoutMasterId r:id="rId19"/>
  </p:handoutMasterIdLst>
  <p:sldIdLst>
    <p:sldId id="761" r:id="rId2"/>
    <p:sldId id="747" r:id="rId3"/>
    <p:sldId id="751" r:id="rId4"/>
    <p:sldId id="313" r:id="rId5"/>
    <p:sldId id="756" r:id="rId6"/>
    <p:sldId id="344" r:id="rId7"/>
    <p:sldId id="329" r:id="rId8"/>
    <p:sldId id="315" r:id="rId9"/>
    <p:sldId id="322" r:id="rId10"/>
    <p:sldId id="308" r:id="rId11"/>
    <p:sldId id="757" r:id="rId12"/>
    <p:sldId id="744" r:id="rId13"/>
    <p:sldId id="336" r:id="rId14"/>
    <p:sldId id="389" r:id="rId15"/>
    <p:sldId id="759" r:id="rId16"/>
    <p:sldId id="755"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7B1"/>
    <a:srgbClr val="CCFF66"/>
    <a:srgbClr val="FF9999"/>
    <a:srgbClr val="76EACE"/>
    <a:srgbClr val="70B6F0"/>
    <a:srgbClr val="1781D9"/>
    <a:srgbClr val="F0FE9A"/>
    <a:srgbClr val="99FF66"/>
    <a:srgbClr val="C5F8F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94671"/>
  </p:normalViewPr>
  <p:slideViewPr>
    <p:cSldViewPr>
      <p:cViewPr varScale="1">
        <p:scale>
          <a:sx n="104" d="100"/>
          <a:sy n="104" d="100"/>
        </p:scale>
        <p:origin x="1668"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86" d="100"/>
          <a:sy n="86" d="100"/>
        </p:scale>
        <p:origin x="3822" y="96"/>
      </p:cViewPr>
      <p:guideLst>
        <p:guide orient="horz" pos="2929"/>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Hofer" userId="8d89ecc5-6f0a-4804-992b-c5dd5a3e7e48" providerId="ADAL" clId="{93DADC5E-2B91-44EF-A4ED-0F16055521F5}"/>
    <pc:docChg chg="custSel modSld">
      <pc:chgData name="Peter Hofer" userId="8d89ecc5-6f0a-4804-992b-c5dd5a3e7e48" providerId="ADAL" clId="{93DADC5E-2B91-44EF-A4ED-0F16055521F5}" dt="2024-03-15T00:21:50.328" v="15" actId="478"/>
      <pc:docMkLst>
        <pc:docMk/>
      </pc:docMkLst>
      <pc:sldChg chg="modSp mod">
        <pc:chgData name="Peter Hofer" userId="8d89ecc5-6f0a-4804-992b-c5dd5a3e7e48" providerId="ADAL" clId="{93DADC5E-2B91-44EF-A4ED-0F16055521F5}" dt="2024-03-15T00:21:32.264" v="12" actId="20577"/>
        <pc:sldMkLst>
          <pc:docMk/>
          <pc:sldMk cId="0" sldId="329"/>
        </pc:sldMkLst>
        <pc:spChg chg="mod">
          <ac:chgData name="Peter Hofer" userId="8d89ecc5-6f0a-4804-992b-c5dd5a3e7e48" providerId="ADAL" clId="{93DADC5E-2B91-44EF-A4ED-0F16055521F5}" dt="2024-03-15T00:21:32.264" v="12" actId="20577"/>
          <ac:spMkLst>
            <pc:docMk/>
            <pc:sldMk cId="0" sldId="329"/>
            <ac:spMk id="10" creationId="{3DB9F5A8-AB0F-4F29-AD8B-3F54217DE1BD}"/>
          </ac:spMkLst>
        </pc:spChg>
      </pc:sldChg>
      <pc:sldChg chg="delSp modSp mod delAnim">
        <pc:chgData name="Peter Hofer" userId="8d89ecc5-6f0a-4804-992b-c5dd5a3e7e48" providerId="ADAL" clId="{93DADC5E-2B91-44EF-A4ED-0F16055521F5}" dt="2024-03-15T00:21:50.328" v="15" actId="478"/>
        <pc:sldMkLst>
          <pc:docMk/>
          <pc:sldMk cId="2121890468" sldId="389"/>
        </pc:sldMkLst>
        <pc:spChg chg="del">
          <ac:chgData name="Peter Hofer" userId="8d89ecc5-6f0a-4804-992b-c5dd5a3e7e48" providerId="ADAL" clId="{93DADC5E-2B91-44EF-A4ED-0F16055521F5}" dt="2024-03-15T00:21:45.716" v="13" actId="478"/>
          <ac:spMkLst>
            <pc:docMk/>
            <pc:sldMk cId="2121890468" sldId="389"/>
            <ac:spMk id="32" creationId="{0F31FAFD-280B-4EFE-976B-556707439E5F}"/>
          </ac:spMkLst>
        </pc:spChg>
        <pc:spChg chg="del">
          <ac:chgData name="Peter Hofer" userId="8d89ecc5-6f0a-4804-992b-c5dd5a3e7e48" providerId="ADAL" clId="{93DADC5E-2B91-44EF-A4ED-0F16055521F5}" dt="2024-03-15T00:21:50.328" v="15" actId="478"/>
          <ac:spMkLst>
            <pc:docMk/>
            <pc:sldMk cId="2121890468" sldId="389"/>
            <ac:spMk id="33" creationId="{3C0B1060-BCE4-4645-907F-6BC0FC6B0759}"/>
          </ac:spMkLst>
        </pc:spChg>
        <pc:cxnChg chg="del mod">
          <ac:chgData name="Peter Hofer" userId="8d89ecc5-6f0a-4804-992b-c5dd5a3e7e48" providerId="ADAL" clId="{93DADC5E-2B91-44EF-A4ED-0F16055521F5}" dt="2024-03-15T00:21:47.437" v="14" actId="478"/>
          <ac:cxnSpMkLst>
            <pc:docMk/>
            <pc:sldMk cId="2121890468" sldId="389"/>
            <ac:cxnSpMk id="34" creationId="{013CFC3C-0C3B-42EA-A3A6-1B1FCF3609BB}"/>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 y="0"/>
            <a:ext cx="3037031" cy="465138"/>
          </a:xfrm>
          <a:prstGeom prst="rect">
            <a:avLst/>
          </a:prstGeom>
          <a:noFill/>
          <a:ln w="9525">
            <a:noFill/>
            <a:miter lim="800000"/>
            <a:headEnd/>
            <a:tailEnd/>
          </a:ln>
          <a:effectLst/>
        </p:spPr>
        <p:txBody>
          <a:bodyPr vert="horz" wrap="square" lIns="99070" tIns="49536" rIns="99070" bIns="49536" numCol="1" anchor="t" anchorCtr="0" compatLnSpc="1">
            <a:prstTxWarp prst="textNoShape">
              <a:avLst/>
            </a:prstTxWarp>
          </a:bodyPr>
          <a:lstStyle>
            <a:lvl1pPr defTabSz="991344" eaLnBrk="1" hangingPunct="1">
              <a:defRPr sz="1200">
                <a:latin typeface="Arial" charset="0"/>
                <a:ea typeface="+mn-ea"/>
                <a:cs typeface="+mn-cs"/>
              </a:defRPr>
            </a:lvl1pPr>
          </a:lstStyle>
          <a:p>
            <a:pPr>
              <a:defRPr/>
            </a:pPr>
            <a:endParaRPr lang="en-US"/>
          </a:p>
        </p:txBody>
      </p:sp>
      <p:sp>
        <p:nvSpPr>
          <p:cNvPr id="17411" name="Rectangle 3"/>
          <p:cNvSpPr>
            <a:spLocks noGrp="1" noChangeArrowheads="1"/>
          </p:cNvSpPr>
          <p:nvPr>
            <p:ph type="dt" sz="quarter" idx="1"/>
          </p:nvPr>
        </p:nvSpPr>
        <p:spPr bwMode="auto">
          <a:xfrm>
            <a:off x="3970134" y="0"/>
            <a:ext cx="3038648" cy="465138"/>
          </a:xfrm>
          <a:prstGeom prst="rect">
            <a:avLst/>
          </a:prstGeom>
          <a:noFill/>
          <a:ln w="9525">
            <a:noFill/>
            <a:miter lim="800000"/>
            <a:headEnd/>
            <a:tailEnd/>
          </a:ln>
          <a:effectLst/>
        </p:spPr>
        <p:txBody>
          <a:bodyPr vert="horz" wrap="square" lIns="99070" tIns="49536" rIns="99070" bIns="49536" numCol="1" anchor="t" anchorCtr="0" compatLnSpc="1">
            <a:prstTxWarp prst="textNoShape">
              <a:avLst/>
            </a:prstTxWarp>
          </a:bodyPr>
          <a:lstStyle>
            <a:lvl1pPr algn="r" defTabSz="991344" eaLnBrk="1" hangingPunct="1">
              <a:defRPr sz="1200">
                <a:latin typeface="Arial" charset="0"/>
                <a:ea typeface="+mn-ea"/>
                <a:cs typeface="+mn-cs"/>
              </a:defRPr>
            </a:lvl1pPr>
          </a:lstStyle>
          <a:p>
            <a:pPr>
              <a:defRPr/>
            </a:pPr>
            <a:endParaRPr lang="en-US"/>
          </a:p>
        </p:txBody>
      </p:sp>
      <p:sp>
        <p:nvSpPr>
          <p:cNvPr id="17412" name="Rectangle 4"/>
          <p:cNvSpPr>
            <a:spLocks noGrp="1" noChangeArrowheads="1"/>
          </p:cNvSpPr>
          <p:nvPr>
            <p:ph type="ftr" sz="quarter" idx="2"/>
          </p:nvPr>
        </p:nvSpPr>
        <p:spPr bwMode="auto">
          <a:xfrm>
            <a:off x="3" y="8829675"/>
            <a:ext cx="3037031" cy="465138"/>
          </a:xfrm>
          <a:prstGeom prst="rect">
            <a:avLst/>
          </a:prstGeom>
          <a:noFill/>
          <a:ln w="9525">
            <a:noFill/>
            <a:miter lim="800000"/>
            <a:headEnd/>
            <a:tailEnd/>
          </a:ln>
          <a:effectLst/>
        </p:spPr>
        <p:txBody>
          <a:bodyPr vert="horz" wrap="square" lIns="99070" tIns="49536" rIns="99070" bIns="49536" numCol="1" anchor="b" anchorCtr="0" compatLnSpc="1">
            <a:prstTxWarp prst="textNoShape">
              <a:avLst/>
            </a:prstTxWarp>
          </a:bodyPr>
          <a:lstStyle>
            <a:lvl1pPr defTabSz="991344" eaLnBrk="1" hangingPunct="1">
              <a:defRPr sz="1200">
                <a:latin typeface="Arial" charset="0"/>
                <a:ea typeface="+mn-ea"/>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134" y="8829675"/>
            <a:ext cx="3038648" cy="465138"/>
          </a:xfrm>
          <a:prstGeom prst="rect">
            <a:avLst/>
          </a:prstGeom>
          <a:noFill/>
          <a:ln w="9525">
            <a:noFill/>
            <a:miter lim="800000"/>
            <a:headEnd/>
            <a:tailEnd/>
          </a:ln>
          <a:effectLst/>
        </p:spPr>
        <p:txBody>
          <a:bodyPr vert="horz" wrap="square" lIns="99070" tIns="49536" rIns="99070" bIns="49536" numCol="1" anchor="b" anchorCtr="0" compatLnSpc="1">
            <a:prstTxWarp prst="textNoShape">
              <a:avLst/>
            </a:prstTxWarp>
          </a:bodyPr>
          <a:lstStyle>
            <a:lvl1pPr algn="r" defTabSz="991344" eaLnBrk="1" hangingPunct="1">
              <a:defRPr sz="1200">
                <a:latin typeface="Arial" panose="020B0604020202020204" pitchFamily="34" charset="0"/>
                <a:ea typeface="ＭＳ Ｐゴシック" panose="020B0600070205080204" pitchFamily="34" charset="-128"/>
              </a:defRPr>
            </a:lvl1pPr>
          </a:lstStyle>
          <a:p>
            <a:pPr>
              <a:defRPr/>
            </a:pPr>
            <a:fld id="{3B360DD2-F023-2844-9C4C-8274A285C4B2}" type="slidenum">
              <a:rPr lang="en-US" altLang="es-ES"/>
              <a:pPr>
                <a:defRPr/>
              </a:pPr>
              <a:t>‹Nº›</a:t>
            </a:fld>
            <a:endParaRPr lang="en-US" altLang="es-E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3" y="0"/>
            <a:ext cx="3037031" cy="465138"/>
          </a:xfrm>
          <a:prstGeom prst="rect">
            <a:avLst/>
          </a:prstGeom>
          <a:noFill/>
          <a:ln w="9525">
            <a:noFill/>
            <a:miter lim="800000"/>
            <a:headEnd/>
            <a:tailEnd/>
          </a:ln>
          <a:effectLst/>
        </p:spPr>
        <p:txBody>
          <a:bodyPr vert="horz" wrap="square" lIns="99070" tIns="49536" rIns="99070" bIns="49536" numCol="1" anchor="t" anchorCtr="0" compatLnSpc="1">
            <a:prstTxWarp prst="textNoShape">
              <a:avLst/>
            </a:prstTxWarp>
          </a:bodyPr>
          <a:lstStyle>
            <a:lvl1pPr defTabSz="991344" eaLnBrk="1" hangingPunct="1">
              <a:defRPr sz="1200">
                <a:latin typeface="Arial" charset="0"/>
                <a:ea typeface="+mn-ea"/>
                <a:cs typeface="+mn-cs"/>
              </a:defRPr>
            </a:lvl1pPr>
          </a:lstStyle>
          <a:p>
            <a:pPr>
              <a:defRPr/>
            </a:pPr>
            <a:endParaRPr lang="es-ES"/>
          </a:p>
        </p:txBody>
      </p:sp>
      <p:sp>
        <p:nvSpPr>
          <p:cNvPr id="101379" name="Rectangle 3"/>
          <p:cNvSpPr>
            <a:spLocks noGrp="1" noChangeArrowheads="1"/>
          </p:cNvSpPr>
          <p:nvPr>
            <p:ph type="dt" idx="1"/>
          </p:nvPr>
        </p:nvSpPr>
        <p:spPr bwMode="auto">
          <a:xfrm>
            <a:off x="3970134" y="0"/>
            <a:ext cx="3038648" cy="465138"/>
          </a:xfrm>
          <a:prstGeom prst="rect">
            <a:avLst/>
          </a:prstGeom>
          <a:noFill/>
          <a:ln w="9525">
            <a:noFill/>
            <a:miter lim="800000"/>
            <a:headEnd/>
            <a:tailEnd/>
          </a:ln>
          <a:effectLst/>
        </p:spPr>
        <p:txBody>
          <a:bodyPr vert="horz" wrap="square" lIns="99070" tIns="49536" rIns="99070" bIns="49536" numCol="1" anchor="t" anchorCtr="0" compatLnSpc="1">
            <a:prstTxWarp prst="textNoShape">
              <a:avLst/>
            </a:prstTxWarp>
          </a:bodyPr>
          <a:lstStyle>
            <a:lvl1pPr algn="r" defTabSz="991344" eaLnBrk="1" hangingPunct="1">
              <a:defRPr sz="1200">
                <a:latin typeface="Arial" charset="0"/>
                <a:ea typeface="+mn-ea"/>
                <a:cs typeface="+mn-cs"/>
              </a:defRPr>
            </a:lvl1pPr>
          </a:lstStyle>
          <a:p>
            <a:pPr>
              <a:defRPr/>
            </a:pPr>
            <a:endParaRPr lang="es-ES"/>
          </a:p>
        </p:txBody>
      </p:sp>
      <p:sp>
        <p:nvSpPr>
          <p:cNvPr id="8196"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1381" name="Rectangle 5"/>
          <p:cNvSpPr>
            <a:spLocks noGrp="1" noChangeArrowheads="1"/>
          </p:cNvSpPr>
          <p:nvPr>
            <p:ph type="body" sz="quarter" idx="3"/>
          </p:nvPr>
        </p:nvSpPr>
        <p:spPr bwMode="auto">
          <a:xfrm>
            <a:off x="701848" y="4418016"/>
            <a:ext cx="5608320" cy="4181475"/>
          </a:xfrm>
          <a:prstGeom prst="rect">
            <a:avLst/>
          </a:prstGeom>
          <a:noFill/>
          <a:ln w="9525">
            <a:noFill/>
            <a:miter lim="800000"/>
            <a:headEnd/>
            <a:tailEnd/>
          </a:ln>
          <a:effectLst/>
        </p:spPr>
        <p:txBody>
          <a:bodyPr vert="horz" wrap="square" lIns="99070" tIns="49536" rIns="99070" bIns="49536" numCol="1" anchor="t" anchorCtr="0" compatLnSpc="1">
            <a:prstTxWarp prst="textNoShape">
              <a:avLst/>
            </a:prstTxWarp>
          </a:bodyPr>
          <a:lstStyle/>
          <a:p>
            <a:pPr lvl="0"/>
            <a:r>
              <a:rPr lang="es-ES" altLang="es-ES" noProof="0"/>
              <a:t>Haga clic para modificar el estilo de texto del patrón</a:t>
            </a:r>
          </a:p>
          <a:p>
            <a:pPr lvl="1"/>
            <a:r>
              <a:rPr lang="es-ES" altLang="es-ES" noProof="0"/>
              <a:t>Segundo nivel</a:t>
            </a:r>
          </a:p>
          <a:p>
            <a:pPr lvl="2"/>
            <a:r>
              <a:rPr lang="es-ES" altLang="es-ES" noProof="0"/>
              <a:t>Tercer nivel</a:t>
            </a:r>
          </a:p>
          <a:p>
            <a:pPr lvl="3"/>
            <a:r>
              <a:rPr lang="es-ES" altLang="es-ES" noProof="0"/>
              <a:t>Cuarto nivel</a:t>
            </a:r>
          </a:p>
          <a:p>
            <a:pPr lvl="4"/>
            <a:r>
              <a:rPr lang="es-ES" altLang="es-ES" noProof="0"/>
              <a:t>Quinto nivel</a:t>
            </a:r>
          </a:p>
        </p:txBody>
      </p:sp>
      <p:sp>
        <p:nvSpPr>
          <p:cNvPr id="101382" name="Rectangle 6"/>
          <p:cNvSpPr>
            <a:spLocks noGrp="1" noChangeArrowheads="1"/>
          </p:cNvSpPr>
          <p:nvPr>
            <p:ph type="ftr" sz="quarter" idx="4"/>
          </p:nvPr>
        </p:nvSpPr>
        <p:spPr bwMode="auto">
          <a:xfrm>
            <a:off x="3" y="8829675"/>
            <a:ext cx="3037031" cy="465138"/>
          </a:xfrm>
          <a:prstGeom prst="rect">
            <a:avLst/>
          </a:prstGeom>
          <a:noFill/>
          <a:ln w="9525">
            <a:noFill/>
            <a:miter lim="800000"/>
            <a:headEnd/>
            <a:tailEnd/>
          </a:ln>
          <a:effectLst/>
        </p:spPr>
        <p:txBody>
          <a:bodyPr vert="horz" wrap="square" lIns="99070" tIns="49536" rIns="99070" bIns="49536" numCol="1" anchor="b" anchorCtr="0" compatLnSpc="1">
            <a:prstTxWarp prst="textNoShape">
              <a:avLst/>
            </a:prstTxWarp>
          </a:bodyPr>
          <a:lstStyle>
            <a:lvl1pPr defTabSz="991344" eaLnBrk="1" hangingPunct="1">
              <a:defRPr sz="1200">
                <a:latin typeface="Arial" charset="0"/>
                <a:ea typeface="+mn-ea"/>
                <a:cs typeface="+mn-cs"/>
              </a:defRPr>
            </a:lvl1pPr>
          </a:lstStyle>
          <a:p>
            <a:pPr>
              <a:defRPr/>
            </a:pPr>
            <a:endParaRPr lang="es-ES"/>
          </a:p>
        </p:txBody>
      </p:sp>
      <p:sp>
        <p:nvSpPr>
          <p:cNvPr id="101383" name="Rectangle 7"/>
          <p:cNvSpPr>
            <a:spLocks noGrp="1" noChangeArrowheads="1"/>
          </p:cNvSpPr>
          <p:nvPr>
            <p:ph type="sldNum" sz="quarter" idx="5"/>
          </p:nvPr>
        </p:nvSpPr>
        <p:spPr bwMode="auto">
          <a:xfrm>
            <a:off x="3970134" y="8829675"/>
            <a:ext cx="3038648" cy="465138"/>
          </a:xfrm>
          <a:prstGeom prst="rect">
            <a:avLst/>
          </a:prstGeom>
          <a:noFill/>
          <a:ln w="9525">
            <a:noFill/>
            <a:miter lim="800000"/>
            <a:headEnd/>
            <a:tailEnd/>
          </a:ln>
          <a:effectLst/>
        </p:spPr>
        <p:txBody>
          <a:bodyPr vert="horz" wrap="square" lIns="99070" tIns="49536" rIns="99070" bIns="49536" numCol="1" anchor="b" anchorCtr="0" compatLnSpc="1">
            <a:prstTxWarp prst="textNoShape">
              <a:avLst/>
            </a:prstTxWarp>
          </a:bodyPr>
          <a:lstStyle>
            <a:lvl1pPr algn="r" defTabSz="991344" eaLnBrk="1" hangingPunct="1">
              <a:defRPr sz="1200">
                <a:latin typeface="Arial" panose="020B0604020202020204" pitchFamily="34" charset="0"/>
                <a:ea typeface="ＭＳ Ｐゴシック" panose="020B0600070205080204" pitchFamily="34" charset="-128"/>
              </a:defRPr>
            </a:lvl1pPr>
          </a:lstStyle>
          <a:p>
            <a:pPr>
              <a:defRPr/>
            </a:pPr>
            <a:fld id="{136B9FC6-326F-A945-A0FD-507017411CC9}" type="slidenum">
              <a:rPr lang="es-ES" altLang="es-ES"/>
              <a:pPr>
                <a:defRPr/>
              </a:pPr>
              <a:t>‹Nº›</a:t>
            </a:fld>
            <a:endParaRPr lang="es-ES" alt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Mercadeo - H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E643C7F-A449-E243-BAB5-5342D8BB1192}" type="slidenum">
              <a:rPr kumimoji="0" lang="en-US" altLang="es-ES" sz="1400" b="0" i="0" u="none" strike="noStrike" kern="1200" cap="none" spc="0" normalizeH="0" baseline="0" noProof="0">
                <a:ln>
                  <a:noFill/>
                </a:ln>
                <a:solidFill>
                  <a:srgbClr val="000000"/>
                </a:solidFill>
                <a:effectLst/>
                <a:uLnTx/>
                <a:uFillTx/>
                <a:latin typeface="Trebuchet MS" panose="020B0603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‹Nº›</a:t>
            </a:fld>
            <a:endParaRPr kumimoji="0" lang="en-US" altLang="es-ES" sz="1400" b="0" i="0" u="none" strike="noStrike" kern="1200" cap="none" spc="0" normalizeH="0" baseline="0" noProof="0">
              <a:ln>
                <a:noFill/>
              </a:ln>
              <a:solidFill>
                <a:srgbClr val="000000"/>
              </a:solidFill>
              <a:effectLst/>
              <a:uLnTx/>
              <a:uFillTx/>
              <a:latin typeface="Trebuchet MS" panose="020B0603020202020204" pitchFamily="34" charset="0"/>
              <a:ea typeface="ＭＳ Ｐゴシック" panose="020B0600070205080204" pitchFamily="34" charset="-128"/>
              <a:cs typeface="+mn-cs"/>
            </a:endParaRPr>
          </a:p>
        </p:txBody>
      </p:sp>
      <p:pic>
        <p:nvPicPr>
          <p:cNvPr id="7" name="Picture 2" descr="Bandera de Alemania - Wikipedia, la enciclopedia libre">
            <a:extLst>
              <a:ext uri="{FF2B5EF4-FFF2-40B4-BE49-F238E27FC236}">
                <a16:creationId xmlns:a16="http://schemas.microsoft.com/office/drawing/2014/main" id="{19E21C93-CE5D-4FA4-B3A9-6970C121308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6" y="-10032"/>
            <a:ext cx="3707428" cy="12666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Bandera de Alemania - Wikipedia, la enciclopedia libre">
            <a:extLst>
              <a:ext uri="{FF2B5EF4-FFF2-40B4-BE49-F238E27FC236}">
                <a16:creationId xmlns:a16="http://schemas.microsoft.com/office/drawing/2014/main" id="{1EF21790-EAB1-4720-9B38-6DCB101DC3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63888" y="-10032"/>
            <a:ext cx="3707428" cy="1266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Bandera de Costa Rica - Wikipedia, la enciclopedia libre">
            <a:extLst>
              <a:ext uri="{FF2B5EF4-FFF2-40B4-BE49-F238E27FC236}">
                <a16:creationId xmlns:a16="http://schemas.microsoft.com/office/drawing/2014/main" id="{A2E5D3A9-6D61-405C-80D1-06670A9D5BC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V="1">
            <a:off x="0" y="6752178"/>
            <a:ext cx="9143524" cy="12049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Bandera de Alemania - Wikipedia, la enciclopedia libre">
            <a:extLst>
              <a:ext uri="{FF2B5EF4-FFF2-40B4-BE49-F238E27FC236}">
                <a16:creationId xmlns:a16="http://schemas.microsoft.com/office/drawing/2014/main" id="{E58708B3-E0A4-4ECB-B3E2-4824111D3B5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36096" y="-10032"/>
            <a:ext cx="3707428" cy="12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44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36A55A-9DC4-4DB2-9E80-FF432C80EE81}"/>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98CEB746-9A0E-420E-9A12-41DC46A61985}"/>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4" name="Marcador de pie de página 3">
            <a:extLst>
              <a:ext uri="{FF2B5EF4-FFF2-40B4-BE49-F238E27FC236}">
                <a16:creationId xmlns:a16="http://schemas.microsoft.com/office/drawing/2014/main" id="{27533C7F-9CE2-4FE5-BC7A-0CBB60083398}"/>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5" name="Marcador de número de diapositiva 4">
            <a:extLst>
              <a:ext uri="{FF2B5EF4-FFF2-40B4-BE49-F238E27FC236}">
                <a16:creationId xmlns:a16="http://schemas.microsoft.com/office/drawing/2014/main" id="{370A4D7D-1EE0-4E17-8FA8-0E06EEAB061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4CA3E1-9DAB-7B42-9C06-5461D65C4822}" type="slidenum">
              <a:rPr kumimoji="0" lang="en-US" altLang="es-ES" sz="1400" b="0" i="0" u="none" strike="noStrike" kern="1200" cap="none" spc="0" normalizeH="0" baseline="0" noProof="0" smtClean="0">
                <a:ln>
                  <a:noFill/>
                </a:ln>
                <a:solidFill>
                  <a:srgbClr val="000000"/>
                </a:solidFill>
                <a:effectLst/>
                <a:uLnTx/>
                <a:uFillTx/>
                <a:latin typeface="Trebuchet MS" panose="020B0603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‹Nº›</a:t>
            </a:fld>
            <a:endParaRPr kumimoji="0" lang="en-US" altLang="es-ES" sz="1400" b="0" i="0" u="none" strike="noStrike" kern="1200" cap="none" spc="0" normalizeH="0" baseline="0" noProof="0">
              <a:ln>
                <a:noFill/>
              </a:ln>
              <a:solidFill>
                <a:srgbClr val="000000"/>
              </a:solidFill>
              <a:effectLst/>
              <a:uLnTx/>
              <a:uFillTx/>
              <a:latin typeface="Trebuchet MS" panose="020B0603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59572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34CD44-AE04-1544-9533-1E9EE0B06224}" type="slidenum">
              <a:rPr lang="en-US" altLang="es-ES"/>
              <a:pPr>
                <a:defRPr/>
              </a:pPr>
              <a:t>‹Nº›</a:t>
            </a:fld>
            <a:endParaRPr lang="en-US" altLang="es-ES"/>
          </a:p>
        </p:txBody>
      </p:sp>
    </p:spTree>
    <p:extLst>
      <p:ext uri="{BB962C8B-B14F-4D97-AF65-F5344CB8AC3E}">
        <p14:creationId xmlns:p14="http://schemas.microsoft.com/office/powerpoint/2010/main" val="2560971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s-ES"/>
          </a:p>
        </p:txBody>
      </p:sp>
      <p:sp>
        <p:nvSpPr>
          <p:cNvPr id="3" name="Table Placeholder 2"/>
          <p:cNvSpPr>
            <a:spLocks noGrp="1"/>
          </p:cNvSpPr>
          <p:nvPr>
            <p:ph type="tbl" idx="1"/>
          </p:nvPr>
        </p:nvSpPr>
        <p:spPr>
          <a:xfrm>
            <a:off x="457200" y="1600200"/>
            <a:ext cx="8229600" cy="4525963"/>
          </a:xfrm>
        </p:spPr>
        <p:txBody>
          <a:bodyPr/>
          <a:lstStyle/>
          <a:p>
            <a:pPr lvl="0"/>
            <a:endParaRPr lang="es-E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99BAB3-9F67-0049-9594-1643187385A5}" type="slidenum">
              <a:rPr lang="en-US" altLang="es-ES"/>
              <a:pPr>
                <a:defRPr/>
              </a:pPr>
              <a:t>‹Nº›</a:t>
            </a:fld>
            <a:endParaRPr lang="en-US" altLang="es-ES"/>
          </a:p>
        </p:txBody>
      </p:sp>
    </p:spTree>
    <p:extLst>
      <p:ext uri="{BB962C8B-B14F-4D97-AF65-F5344CB8AC3E}">
        <p14:creationId xmlns:p14="http://schemas.microsoft.com/office/powerpoint/2010/main" val="6854034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s-ES"/>
              <a:t>Haga clic para modificar el estilo de título del patrón</a:t>
            </a:r>
          </a:p>
        </p:txBody>
      </p:sp>
      <p:sp>
        <p:nvSpPr>
          <p:cNvPr id="1027" name="Rectangle 3"/>
          <p:cNvSpPr>
            <a:spLocks noGrp="1" noChangeArrowheads="1"/>
          </p:cNvSpPr>
          <p:nvPr>
            <p:ph type="body" idx="1"/>
          </p:nvPr>
        </p:nvSpPr>
        <p:spPr bwMode="auto">
          <a:xfrm>
            <a:off x="539750" y="16287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s-ES"/>
              <a:t>Haga clic para modificar el estilo de texto del patrón</a:t>
            </a:r>
          </a:p>
          <a:p>
            <a:pPr lvl="1"/>
            <a:r>
              <a:rPr lang="en-US" altLang="es-ES"/>
              <a:t>Segundo nivel</a:t>
            </a:r>
          </a:p>
          <a:p>
            <a:pPr lvl="2"/>
            <a:r>
              <a:rPr lang="en-US" altLang="es-ES"/>
              <a:t>Tercer nivel</a:t>
            </a:r>
          </a:p>
          <a:p>
            <a:pPr lvl="3"/>
            <a:r>
              <a:rPr lang="en-US" altLang="es-ES"/>
              <a:t>Cuarto nivel</a:t>
            </a:r>
          </a:p>
          <a:p>
            <a:pPr lvl="4"/>
            <a:r>
              <a:rPr lang="en-US" altLang="es-ES"/>
              <a:t>Quinto nivel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ea typeface="+mn-ea"/>
                <a:cs typeface="+mn-cs"/>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ea typeface="+mn-ea"/>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rebuchet MS"/>
              <a:ea typeface="+mn-ea"/>
              <a:cs typeface="+mn-cs"/>
            </a:endParaRP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Trebuchet MS" panose="020B0603020202020204" pitchFamily="34" charset="0"/>
                <a:ea typeface="ＭＳ Ｐゴシック" panose="020B0600070205080204"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64CA3E1-9DAB-7B42-9C06-5461D65C4822}" type="slidenum">
              <a:rPr kumimoji="0" lang="en-US" altLang="es-ES" sz="1400" b="0" i="0" u="none" strike="noStrike" kern="1200" cap="none" spc="0" normalizeH="0" baseline="0" noProof="0">
                <a:ln>
                  <a:noFill/>
                </a:ln>
                <a:solidFill>
                  <a:srgbClr val="000000"/>
                </a:solidFill>
                <a:effectLst/>
                <a:uLnTx/>
                <a:uFillTx/>
                <a:latin typeface="Trebuchet MS" panose="020B0603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‹Nº›</a:t>
            </a:fld>
            <a:endParaRPr kumimoji="0" lang="en-US" altLang="es-ES" sz="1400" b="0" i="0" u="none" strike="noStrike" kern="1200" cap="none" spc="0" normalizeH="0" baseline="0" noProof="0">
              <a:ln>
                <a:noFill/>
              </a:ln>
              <a:solidFill>
                <a:srgbClr val="000000"/>
              </a:solidFill>
              <a:effectLst/>
              <a:uLnTx/>
              <a:uFillTx/>
              <a:latin typeface="Trebuchet MS" panose="020B0603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809628602"/>
      </p:ext>
    </p:extLst>
  </p:cSld>
  <p:clrMap bg1="lt1" tx1="dk1" bg2="lt2" tx2="dk2" accent1="accent1" accent2="accent2" accent3="accent3" accent4="accent4" accent5="accent5" accent6="accent6" hlink="hlink" folHlink="folHlink"/>
  <p:sldLayoutIdLst>
    <p:sldLayoutId id="2147487445" r:id="rId1"/>
    <p:sldLayoutId id="2147487446" r:id="rId2"/>
    <p:sldLayoutId id="2147487447" r:id="rId3"/>
    <p:sldLayoutId id="2147487448" r:id="rId4"/>
  </p:sldLayoutIdLst>
  <p:txStyles>
    <p:titleStyle>
      <a:lvl1pPr algn="ctr" rtl="0" eaLnBrk="0" fontAlgn="base" hangingPunct="0">
        <a:spcBef>
          <a:spcPct val="0"/>
        </a:spcBef>
        <a:spcAft>
          <a:spcPct val="0"/>
        </a:spcAft>
        <a:defRPr sz="36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600">
          <a:solidFill>
            <a:schemeClr val="tx2"/>
          </a:solidFill>
          <a:latin typeface="Trebuchet MS" pitchFamily="34" charset="0"/>
          <a:ea typeface="ＭＳ Ｐゴシック" charset="0"/>
          <a:cs typeface="ＭＳ Ｐゴシック" charset="0"/>
        </a:defRPr>
      </a:lvl2pPr>
      <a:lvl3pPr algn="ctr" rtl="0" eaLnBrk="0" fontAlgn="base" hangingPunct="0">
        <a:spcBef>
          <a:spcPct val="0"/>
        </a:spcBef>
        <a:spcAft>
          <a:spcPct val="0"/>
        </a:spcAft>
        <a:defRPr sz="3600">
          <a:solidFill>
            <a:schemeClr val="tx2"/>
          </a:solidFill>
          <a:latin typeface="Trebuchet MS" pitchFamily="34" charset="0"/>
          <a:ea typeface="ＭＳ Ｐゴシック" charset="0"/>
          <a:cs typeface="ＭＳ Ｐゴシック" charset="0"/>
        </a:defRPr>
      </a:lvl3pPr>
      <a:lvl4pPr algn="ctr" rtl="0" eaLnBrk="0" fontAlgn="base" hangingPunct="0">
        <a:spcBef>
          <a:spcPct val="0"/>
        </a:spcBef>
        <a:spcAft>
          <a:spcPct val="0"/>
        </a:spcAft>
        <a:defRPr sz="3600">
          <a:solidFill>
            <a:schemeClr val="tx2"/>
          </a:solidFill>
          <a:latin typeface="Trebuchet MS" pitchFamily="34" charset="0"/>
          <a:ea typeface="ＭＳ Ｐゴシック" charset="0"/>
          <a:cs typeface="ＭＳ Ｐゴシック" charset="0"/>
        </a:defRPr>
      </a:lvl4pPr>
      <a:lvl5pPr algn="ctr" rtl="0" eaLnBrk="0" fontAlgn="base" hangingPunct="0">
        <a:spcBef>
          <a:spcPct val="0"/>
        </a:spcBef>
        <a:spcAft>
          <a:spcPct val="0"/>
        </a:spcAft>
        <a:defRPr sz="3600">
          <a:solidFill>
            <a:schemeClr val="tx2"/>
          </a:solidFill>
          <a:latin typeface="Trebuchet MS" pitchFamily="34" charset="0"/>
          <a:ea typeface="ＭＳ Ｐゴシック" charset="0"/>
          <a:cs typeface="ＭＳ Ｐゴシック" charset="0"/>
        </a:defRPr>
      </a:lvl5pPr>
      <a:lvl6pPr marL="457200" algn="ctr" rtl="0" fontAlgn="base">
        <a:spcBef>
          <a:spcPct val="0"/>
        </a:spcBef>
        <a:spcAft>
          <a:spcPct val="0"/>
        </a:spcAft>
        <a:defRPr sz="3600">
          <a:solidFill>
            <a:schemeClr val="tx2"/>
          </a:solidFill>
          <a:latin typeface="Trebuchet MS" pitchFamily="34" charset="0"/>
        </a:defRPr>
      </a:lvl6pPr>
      <a:lvl7pPr marL="914400" algn="ctr" rtl="0" fontAlgn="base">
        <a:spcBef>
          <a:spcPct val="0"/>
        </a:spcBef>
        <a:spcAft>
          <a:spcPct val="0"/>
        </a:spcAft>
        <a:defRPr sz="3600">
          <a:solidFill>
            <a:schemeClr val="tx2"/>
          </a:solidFill>
          <a:latin typeface="Trebuchet MS" pitchFamily="34" charset="0"/>
        </a:defRPr>
      </a:lvl7pPr>
      <a:lvl8pPr marL="1371600" algn="ctr" rtl="0" fontAlgn="base">
        <a:spcBef>
          <a:spcPct val="0"/>
        </a:spcBef>
        <a:spcAft>
          <a:spcPct val="0"/>
        </a:spcAft>
        <a:defRPr sz="3600">
          <a:solidFill>
            <a:schemeClr val="tx2"/>
          </a:solidFill>
          <a:latin typeface="Trebuchet MS" pitchFamily="34" charset="0"/>
        </a:defRPr>
      </a:lvl8pPr>
      <a:lvl9pPr marL="1828800" algn="ctr" rtl="0" fontAlgn="base">
        <a:spcBef>
          <a:spcPct val="0"/>
        </a:spcBef>
        <a:spcAft>
          <a:spcPct val="0"/>
        </a:spcAft>
        <a:defRPr sz="36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https://colegiohumboldt-my.sharepoint.com/personal/phofer_colegiohumboldt_cr/Documents/Contabilidad/Informe_Tesorero_2024/Stammdaten_Informe_2024.xlsx!Filmina10!%5bStammdaten_Informe_2024.xlsx%5dFilmina10%20Chart%202"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https://colegiohumboldt-my.sharepoint.com/personal/phofer_colegiohumboldt_cr/Documents/Contabilidad/Informe_Tesorero_2024/Stammdaten_Informe_2024.xlsx!Filmina15!F3C8:F41C13"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https://colegiohumboldt-my.sharepoint.com/personal/phofer_colegiohumboldt_cr/Documents/Contabilidad/Informe_Tesorero_2024/Stammdaten_Informe_2024.xlsx!Filmina_CxC_2023!%5bStammdaten_Informe_2024.xlsx%5dFilmina_CxC_2023%20Gr&#225;fico%202"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oleObject" Target="https://colegiohumboldt-my.sharepoint.com/personal/phofer_colegiohumboldt_cr/Documents/Contabilidad/Informe_Tesorero_2024/Stammdaten_Informe_2024.xlsx!Filmina5!F3C11:F24C14"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https://colegiohumboldt-my.sharepoint.com/personal/phofer_colegiohumboldt_cr/Documents/Contabilidad/Informe_Tesorero_2024/Stammdaten_Informe_2024.xlsx!Filmina6!%5bStammdaten_Informe_2024.xlsx%5dFilmina6%204%20Gr&#225;fico"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https://colegiohumboldt-my.sharepoint.com/personal/phofer_colegiohumboldt_cr/Documents/Contabilidad/Informe_Tesorero_2024/Stammdaten_Informe_2024.xlsx!Filmina5!F3C2:F24C7" TargetMode="External"/><Relationship Id="rId1" Type="http://schemas.openxmlformats.org/officeDocument/2006/relationships/slideLayout" Target="../slideLayouts/slideLayout1.xml"/><Relationship Id="rId5" Type="http://schemas.openxmlformats.org/officeDocument/2006/relationships/image" Target="../media/image6.wmf"/><Relationship Id="rId4" Type="http://schemas.openxmlformats.org/officeDocument/2006/relationships/oleObject" Target="https://colegiohumboldt-my.sharepoint.com/personal/phofer_colegiohumboldt_cr/Documents/Contabilidad/Informe_Tesorero_202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https://colegiohumboldt-my.sharepoint.com/personal/phofer_colegiohumboldt_cr/Documents/Contabilidad/Informe_Tesorero_2024/Stammdaten_Informe_2024.xlsx!Filmina2!%5bStammdaten_Informe_2024.xlsx%5dFilmina2%20Chart%202"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https://colegiohumboldt-my.sharepoint.com/personal/phofer_colegiohumboldt_cr/Documents/Contabilidad/Informe_Tesorero_2024/Stammdaten_Informe_2024.xlsx!F&#246;rderung_ZfA!%5bStammdaten_Informe_2024.xlsx%5dF&#246;rderung_ZfA%20Gr&#225;fico%203" TargetMode="Externa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oleObject" Target="https://colegiohumboldt-my.sharepoint.com/personal/phofer_colegiohumboldt_cr/Documents/Contabilidad/Informe_Tesorero_2024/Stammdaten_Informe_2024.xlsx!Filmina7!F3C2:F25C4"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https://colegiohumboldt-my.sharepoint.com/personal/phofer_colegiohumboldt_cr/Documents/Contabilidad/Informe_Tesorero_2024/Stammdaten_Informe_2024.xlsx!Filmina8!%5bStammdaten_Informe_2024.xlsx%5dFilmina8%20Chart%204"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https://colegiohumboldt-my.sharepoint.com/personal/phofer_colegiohumboldt_cr/Documents/Contabilidad/Informe_Tesorero_2024/Stammdaten_Informe_2024.xlsx!Filmina9!%5bStammdaten_Informe_2024.xlsx%5dFilmina9%20Chart%20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97E2C4-C9B2-4E11-AF51-1DDD5AE7C53C}"/>
              </a:ext>
            </a:extLst>
          </p:cNvPr>
          <p:cNvSpPr>
            <a:spLocks noGrp="1"/>
          </p:cNvSpPr>
          <p:nvPr>
            <p:ph type="title"/>
          </p:nvPr>
        </p:nvSpPr>
        <p:spPr>
          <a:xfrm>
            <a:off x="654968" y="2420888"/>
            <a:ext cx="8229600" cy="1143000"/>
          </a:xfrm>
        </p:spPr>
        <p:txBody>
          <a:bodyPr/>
          <a:lstStyle/>
          <a:p>
            <a:r>
              <a:rPr lang="es-CR" altLang="es-ES" dirty="0">
                <a:ea typeface="ＭＳ Ｐゴシック" charset="-128"/>
              </a:rPr>
              <a:t>Asociación Institución Cultural Germano Costarricense</a:t>
            </a:r>
            <a:endParaRPr lang="es-CR" dirty="0"/>
          </a:p>
        </p:txBody>
      </p:sp>
      <p:sp>
        <p:nvSpPr>
          <p:cNvPr id="5" name="CuadroTexto 4">
            <a:extLst>
              <a:ext uri="{FF2B5EF4-FFF2-40B4-BE49-F238E27FC236}">
                <a16:creationId xmlns:a16="http://schemas.microsoft.com/office/drawing/2014/main" id="{A471A599-8284-4A44-A28C-34D40CEBACC0}"/>
              </a:ext>
            </a:extLst>
          </p:cNvPr>
          <p:cNvSpPr txBox="1"/>
          <p:nvPr/>
        </p:nvSpPr>
        <p:spPr>
          <a:xfrm>
            <a:off x="2483768" y="3660123"/>
            <a:ext cx="4572000" cy="535531"/>
          </a:xfrm>
          <a:prstGeom prst="rect">
            <a:avLst/>
          </a:prstGeom>
          <a:noFill/>
        </p:spPr>
        <p:txBody>
          <a:bodyPr wrap="square">
            <a:spAutoFit/>
          </a:bodyPr>
          <a:lstStyle/>
          <a:p>
            <a:pPr algn="ctr" eaLnBrk="1" hangingPunct="1">
              <a:lnSpc>
                <a:spcPct val="80000"/>
              </a:lnSpc>
            </a:pPr>
            <a:r>
              <a:rPr lang="de-DE" altLang="es-ES" sz="1800" dirty="0"/>
              <a:t>Finanzbericht für den Zeitraum  </a:t>
            </a:r>
          </a:p>
          <a:p>
            <a:pPr algn="ctr" eaLnBrk="1" hangingPunct="1">
              <a:lnSpc>
                <a:spcPct val="80000"/>
              </a:lnSpc>
            </a:pPr>
            <a:r>
              <a:rPr lang="de-DE" altLang="es-ES" sz="1800" dirty="0"/>
              <a:t>vom 01.01.2023 bis 31.12.2023</a:t>
            </a:r>
          </a:p>
        </p:txBody>
      </p:sp>
      <p:sp>
        <p:nvSpPr>
          <p:cNvPr id="6" name="Freeform 7">
            <a:extLst>
              <a:ext uri="{FF2B5EF4-FFF2-40B4-BE49-F238E27FC236}">
                <a16:creationId xmlns:a16="http://schemas.microsoft.com/office/drawing/2014/main" id="{90AEDA59-E483-4A19-8270-0AD84EE638F4}"/>
              </a:ext>
            </a:extLst>
          </p:cNvPr>
          <p:cNvSpPr/>
          <p:nvPr/>
        </p:nvSpPr>
        <p:spPr>
          <a:xfrm>
            <a:off x="3347864" y="790115"/>
            <a:ext cx="2206104" cy="787763"/>
          </a:xfrm>
          <a:custGeom>
            <a:avLst/>
            <a:gdLst/>
            <a:ahLst/>
            <a:cxnLst/>
            <a:rect l="l" t="t" r="r" b="b"/>
            <a:pathLst>
              <a:path w="4628778" h="1652860">
                <a:moveTo>
                  <a:pt x="0" y="0"/>
                </a:moveTo>
                <a:lnTo>
                  <a:pt x="4628778" y="0"/>
                </a:lnTo>
                <a:lnTo>
                  <a:pt x="4628778" y="1652859"/>
                </a:lnTo>
                <a:lnTo>
                  <a:pt x="0" y="1652859"/>
                </a:lnTo>
                <a:lnTo>
                  <a:pt x="0" y="0"/>
                </a:lnTo>
                <a:close/>
              </a:path>
            </a:pathLst>
          </a:custGeom>
          <a:blipFill>
            <a:blip r:embed="rId2"/>
            <a:stretch>
              <a:fillRect/>
            </a:stretch>
          </a:blipFill>
        </p:spPr>
      </p:sp>
      <p:sp>
        <p:nvSpPr>
          <p:cNvPr id="7" name="CuadroTexto 6">
            <a:extLst>
              <a:ext uri="{FF2B5EF4-FFF2-40B4-BE49-F238E27FC236}">
                <a16:creationId xmlns:a16="http://schemas.microsoft.com/office/drawing/2014/main" id="{B22CA9B6-8157-4E50-A064-21451FF91DCC}"/>
              </a:ext>
            </a:extLst>
          </p:cNvPr>
          <p:cNvSpPr txBox="1"/>
          <p:nvPr/>
        </p:nvSpPr>
        <p:spPr>
          <a:xfrm>
            <a:off x="2700441" y="5013176"/>
            <a:ext cx="3743118" cy="535531"/>
          </a:xfrm>
          <a:prstGeom prst="rect">
            <a:avLst/>
          </a:prstGeom>
          <a:noFill/>
        </p:spPr>
        <p:txBody>
          <a:bodyPr wrap="square">
            <a:spAutoFit/>
          </a:bodyPr>
          <a:lstStyle/>
          <a:p>
            <a:pPr algn="ctr" eaLnBrk="1" hangingPunct="1">
              <a:lnSpc>
                <a:spcPct val="80000"/>
              </a:lnSpc>
            </a:pPr>
            <a:r>
              <a:rPr lang="es-CR" altLang="es-ES" sz="1800" dirty="0" err="1">
                <a:ea typeface="ＭＳ Ｐゴシック" charset="-128"/>
              </a:rPr>
              <a:t>Generalversammlung</a:t>
            </a:r>
            <a:r>
              <a:rPr lang="es-CR" altLang="es-ES" sz="1800" dirty="0">
                <a:ea typeface="ＭＳ Ｐゴシック" charset="-128"/>
              </a:rPr>
              <a:t> </a:t>
            </a:r>
            <a:r>
              <a:rPr lang="es-CR" altLang="es-ES" sz="1800" dirty="0" err="1">
                <a:ea typeface="ＭＳ Ｐゴシック" charset="-128"/>
              </a:rPr>
              <a:t>der</a:t>
            </a:r>
            <a:r>
              <a:rPr lang="es-CR" altLang="es-ES" sz="1800" dirty="0">
                <a:ea typeface="ＭＳ Ｐゴシック" charset="-128"/>
              </a:rPr>
              <a:t> ICGC</a:t>
            </a:r>
          </a:p>
          <a:p>
            <a:pPr algn="ctr" eaLnBrk="1" hangingPunct="1">
              <a:lnSpc>
                <a:spcPct val="80000"/>
              </a:lnSpc>
            </a:pPr>
            <a:r>
              <a:rPr lang="es-CR" altLang="es-ES" dirty="0"/>
              <a:t>21.März 2024</a:t>
            </a:r>
            <a:endParaRPr lang="en-US" altLang="es-ES" sz="1800" dirty="0">
              <a:ea typeface="ＭＳ Ｐゴシック" charset="-128"/>
            </a:endParaRPr>
          </a:p>
        </p:txBody>
      </p:sp>
    </p:spTree>
    <p:extLst>
      <p:ext uri="{BB962C8B-B14F-4D97-AF65-F5344CB8AC3E}">
        <p14:creationId xmlns:p14="http://schemas.microsoft.com/office/powerpoint/2010/main" val="1147162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5288" y="404813"/>
            <a:ext cx="8229600" cy="1079500"/>
          </a:xfrm>
        </p:spPr>
        <p:txBody>
          <a:bodyPr/>
          <a:lstStyle/>
          <a:p>
            <a:pPr eaLnBrk="1" hangingPunct="1"/>
            <a:br>
              <a:rPr lang="en-US" altLang="es-ES" sz="3200">
                <a:ea typeface="ＭＳ Ｐゴシック" charset="-128"/>
              </a:rPr>
            </a:br>
            <a:endParaRPr lang="en-US" altLang="es-ES" sz="3200">
              <a:ea typeface="ＭＳ Ｐゴシック" charset="-128"/>
            </a:endParaRPr>
          </a:p>
        </p:txBody>
      </p:sp>
      <p:sp>
        <p:nvSpPr>
          <p:cNvPr id="21507" name="Rectangle 8"/>
          <p:cNvSpPr>
            <a:spLocks noChangeArrowheads="1"/>
          </p:cNvSpPr>
          <p:nvPr/>
        </p:nvSpPr>
        <p:spPr bwMode="auto">
          <a:xfrm>
            <a:off x="189795" y="236769"/>
            <a:ext cx="845096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algn="ctr" eaLnBrk="1" hangingPunct="1">
              <a:spcBef>
                <a:spcPct val="0"/>
              </a:spcBef>
              <a:buFontTx/>
              <a:buNone/>
            </a:pPr>
            <a:r>
              <a:rPr lang="es-ES_tradnl" altLang="es-ES" sz="2200" b="1" dirty="0" err="1">
                <a:solidFill>
                  <a:schemeClr val="tx2"/>
                </a:solidFill>
              </a:rPr>
              <a:t>Im</a:t>
            </a:r>
            <a:r>
              <a:rPr lang="es-ES_tradnl" altLang="es-ES" sz="2200" b="1" dirty="0">
                <a:solidFill>
                  <a:schemeClr val="tx2"/>
                </a:solidFill>
              </a:rPr>
              <a:t> </a:t>
            </a:r>
            <a:r>
              <a:rPr lang="es-ES_tradnl" altLang="es-ES" sz="2200" b="1" dirty="0" err="1">
                <a:solidFill>
                  <a:schemeClr val="tx2"/>
                </a:solidFill>
              </a:rPr>
              <a:t>Jahr</a:t>
            </a:r>
            <a:r>
              <a:rPr lang="es-ES_tradnl" altLang="es-ES" sz="2200" b="1" dirty="0">
                <a:solidFill>
                  <a:schemeClr val="tx2"/>
                </a:solidFill>
              </a:rPr>
              <a:t> 2024 </a:t>
            </a:r>
            <a:r>
              <a:rPr lang="es-ES_tradnl" altLang="es-ES" sz="2200" b="1" dirty="0" err="1">
                <a:solidFill>
                  <a:schemeClr val="tx2"/>
                </a:solidFill>
              </a:rPr>
              <a:t>haben</a:t>
            </a:r>
            <a:r>
              <a:rPr lang="es-ES_tradnl" altLang="es-ES" sz="2200" b="1" dirty="0">
                <a:solidFill>
                  <a:schemeClr val="tx2"/>
                </a:solidFill>
              </a:rPr>
              <a:t> </a:t>
            </a:r>
            <a:r>
              <a:rPr lang="es-ES_tradnl" altLang="es-ES" sz="2200" b="1" dirty="0" err="1">
                <a:solidFill>
                  <a:schemeClr val="tx2"/>
                </a:solidFill>
              </a:rPr>
              <a:t>wir</a:t>
            </a:r>
            <a:r>
              <a:rPr lang="es-ES_tradnl" altLang="es-ES" sz="2200" b="1" dirty="0">
                <a:solidFill>
                  <a:schemeClr val="tx2"/>
                </a:solidFill>
              </a:rPr>
              <a:t> das </a:t>
            </a:r>
            <a:r>
              <a:rPr lang="es-ES_tradnl" altLang="es-ES" sz="2200" b="1" dirty="0" err="1">
                <a:solidFill>
                  <a:schemeClr val="tx2"/>
                </a:solidFill>
              </a:rPr>
              <a:t>Schulgeld</a:t>
            </a:r>
            <a:r>
              <a:rPr lang="es-ES_tradnl" altLang="es-ES" sz="2200" b="1" dirty="0">
                <a:solidFill>
                  <a:schemeClr val="tx2"/>
                </a:solidFill>
              </a:rPr>
              <a:t> </a:t>
            </a:r>
            <a:r>
              <a:rPr lang="es-ES_tradnl" altLang="es-ES" sz="2200" b="1" dirty="0" err="1">
                <a:solidFill>
                  <a:schemeClr val="tx2"/>
                </a:solidFill>
              </a:rPr>
              <a:t>moderat</a:t>
            </a:r>
            <a:r>
              <a:rPr lang="es-ES_tradnl" altLang="es-ES" sz="2200" b="1" dirty="0">
                <a:solidFill>
                  <a:schemeClr val="tx2"/>
                </a:solidFill>
              </a:rPr>
              <a:t> </a:t>
            </a:r>
            <a:r>
              <a:rPr lang="es-ES_tradnl" altLang="es-ES" sz="2200" b="1" dirty="0" err="1">
                <a:solidFill>
                  <a:schemeClr val="tx2"/>
                </a:solidFill>
              </a:rPr>
              <a:t>erhöht</a:t>
            </a:r>
            <a:r>
              <a:rPr lang="es-ES_tradnl" altLang="es-ES" sz="2200" b="1" dirty="0">
                <a:solidFill>
                  <a:schemeClr val="tx2"/>
                </a:solidFill>
              </a:rPr>
              <a:t>, </a:t>
            </a:r>
            <a:r>
              <a:rPr lang="es-ES_tradnl" altLang="es-ES" sz="2200" b="1" dirty="0" err="1">
                <a:solidFill>
                  <a:schemeClr val="tx2"/>
                </a:solidFill>
              </a:rPr>
              <a:t>um</a:t>
            </a:r>
            <a:r>
              <a:rPr lang="es-ES_tradnl" altLang="es-ES" sz="2200" b="1" dirty="0">
                <a:solidFill>
                  <a:schemeClr val="tx2"/>
                </a:solidFill>
              </a:rPr>
              <a:t> die </a:t>
            </a:r>
            <a:r>
              <a:rPr lang="es-ES_tradnl" altLang="es-ES" sz="2200" b="1" dirty="0" err="1">
                <a:solidFill>
                  <a:schemeClr val="tx2"/>
                </a:solidFill>
              </a:rPr>
              <a:t>Qualität</a:t>
            </a:r>
            <a:r>
              <a:rPr lang="es-ES_tradnl" altLang="es-ES" sz="2200" b="1" dirty="0">
                <a:solidFill>
                  <a:schemeClr val="tx2"/>
                </a:solidFill>
              </a:rPr>
              <a:t> </a:t>
            </a:r>
            <a:r>
              <a:rPr lang="es-ES_tradnl" altLang="es-ES" sz="2200" b="1" dirty="0" err="1">
                <a:solidFill>
                  <a:schemeClr val="tx2"/>
                </a:solidFill>
              </a:rPr>
              <a:t>der</a:t>
            </a:r>
            <a:r>
              <a:rPr lang="es-ES_tradnl" altLang="es-ES" sz="2200" b="1" dirty="0">
                <a:solidFill>
                  <a:schemeClr val="tx2"/>
                </a:solidFill>
              </a:rPr>
              <a:t> </a:t>
            </a:r>
            <a:r>
              <a:rPr lang="es-ES_tradnl" altLang="es-ES" sz="2200" b="1" dirty="0" err="1">
                <a:solidFill>
                  <a:schemeClr val="tx2"/>
                </a:solidFill>
              </a:rPr>
              <a:t>Erziehung</a:t>
            </a:r>
            <a:r>
              <a:rPr lang="es-ES_tradnl" altLang="es-ES" sz="2200" b="1" dirty="0">
                <a:solidFill>
                  <a:schemeClr val="tx2"/>
                </a:solidFill>
              </a:rPr>
              <a:t> </a:t>
            </a:r>
            <a:r>
              <a:rPr lang="es-ES_tradnl" altLang="es-ES" sz="2200" b="1" dirty="0" err="1">
                <a:solidFill>
                  <a:schemeClr val="tx2"/>
                </a:solidFill>
              </a:rPr>
              <a:t>sicherzustellen</a:t>
            </a:r>
            <a:endParaRPr lang="es-ES_tradnl" altLang="es-ES" sz="2200" b="1" dirty="0">
              <a:solidFill>
                <a:schemeClr val="tx2"/>
              </a:solidFill>
            </a:endParaRPr>
          </a:p>
        </p:txBody>
      </p:sp>
      <p:sp>
        <p:nvSpPr>
          <p:cNvPr id="21508" name="Text Box 9"/>
          <p:cNvSpPr txBox="1">
            <a:spLocks noChangeArrowheads="1"/>
          </p:cNvSpPr>
          <p:nvPr/>
        </p:nvSpPr>
        <p:spPr bwMode="auto">
          <a:xfrm>
            <a:off x="189795" y="5214410"/>
            <a:ext cx="8713787" cy="461665"/>
          </a:xfrm>
          <a:prstGeom prst="rect">
            <a:avLst/>
          </a:prstGeom>
          <a:solidFill>
            <a:srgbClr val="D4E7B1"/>
          </a:solidFill>
          <a:ln w="9525">
            <a:solidFill>
              <a:schemeClr val="tx1"/>
            </a:solidFill>
            <a:miter lim="800000"/>
            <a:headEnd/>
            <a:tailEnd/>
          </a:ln>
        </p:spPr>
        <p:txBody>
          <a:bodyPr>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0"/>
              </a:spcBef>
              <a:buFontTx/>
              <a:buNone/>
            </a:pPr>
            <a:r>
              <a:rPr lang="de-DE" altLang="es-ES" sz="1200" dirty="0">
                <a:latin typeface="+mj-lt"/>
              </a:rPr>
              <a:t>Im Jahr 2023 stieg das Schulgeld um 5.75%. Die effektive Inflation im Jahr 2023 war negativ bei 1.77%. Für das Schuljahr 2024 erhöhten wir das Schulgeld um 3.26%, das Inflationsziel der Zentralbank liegt weiterhin bei 3% (+/- 1%).</a:t>
            </a:r>
          </a:p>
        </p:txBody>
      </p:sp>
      <p:graphicFrame>
        <p:nvGraphicFramePr>
          <p:cNvPr id="3" name="Objeto 2">
            <a:extLst>
              <a:ext uri="{FF2B5EF4-FFF2-40B4-BE49-F238E27FC236}">
                <a16:creationId xmlns:a16="http://schemas.microsoft.com/office/drawing/2014/main" id="{D8B7C00C-41EA-48F7-859F-FD611F0F4177}"/>
              </a:ext>
            </a:extLst>
          </p:cNvPr>
          <p:cNvGraphicFramePr>
            <a:graphicFrameLocks noChangeAspect="1"/>
          </p:cNvGraphicFramePr>
          <p:nvPr>
            <p:extLst>
              <p:ext uri="{D42A27DB-BD31-4B8C-83A1-F6EECF244321}">
                <p14:modId xmlns:p14="http://schemas.microsoft.com/office/powerpoint/2010/main" val="3418096245"/>
              </p:ext>
            </p:extLst>
          </p:nvPr>
        </p:nvGraphicFramePr>
        <p:xfrm>
          <a:off x="197224" y="1412725"/>
          <a:ext cx="8761412" cy="3563937"/>
        </p:xfrm>
        <a:graphic>
          <a:graphicData uri="http://schemas.openxmlformats.org/presentationml/2006/ole">
            <mc:AlternateContent xmlns:mc="http://schemas.openxmlformats.org/markup-compatibility/2006">
              <mc:Choice xmlns:v="urn:schemas-microsoft-com:vml" Requires="v">
                <p:oleObj name="Worksheet" r:id="rId2" imgW="8318574" imgH="3384601" progId="Excel.Sheet.12">
                  <p:link updateAutomatic="1"/>
                </p:oleObj>
              </mc:Choice>
              <mc:Fallback>
                <p:oleObj name="Worksheet" r:id="rId2" imgW="8318574" imgH="3384601" progId="Excel.Sheet.12">
                  <p:link updateAutomatic="1"/>
                  <p:pic>
                    <p:nvPicPr>
                      <p:cNvPr id="3" name="Objeto 2">
                        <a:extLst>
                          <a:ext uri="{FF2B5EF4-FFF2-40B4-BE49-F238E27FC236}">
                            <a16:creationId xmlns:a16="http://schemas.microsoft.com/office/drawing/2014/main" id="{D8B7C00C-41EA-48F7-859F-FD611F0F4177}"/>
                          </a:ext>
                        </a:extLst>
                      </p:cNvPr>
                      <p:cNvPicPr/>
                      <p:nvPr/>
                    </p:nvPicPr>
                    <p:blipFill>
                      <a:blip r:embed="rId3"/>
                      <a:stretch>
                        <a:fillRect/>
                      </a:stretch>
                    </p:blipFill>
                    <p:spPr>
                      <a:xfrm>
                        <a:off x="197224" y="1412725"/>
                        <a:ext cx="8761412" cy="3563937"/>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o 1">
            <a:extLst>
              <a:ext uri="{FF2B5EF4-FFF2-40B4-BE49-F238E27FC236}">
                <a16:creationId xmlns:a16="http://schemas.microsoft.com/office/drawing/2014/main" id="{7E0D745B-56AD-464B-991B-B70565671812}"/>
              </a:ext>
            </a:extLst>
          </p:cNvPr>
          <p:cNvGraphicFramePr>
            <a:graphicFrameLocks noChangeAspect="1"/>
          </p:cNvGraphicFramePr>
          <p:nvPr>
            <p:extLst>
              <p:ext uri="{D42A27DB-BD31-4B8C-83A1-F6EECF244321}">
                <p14:modId xmlns:p14="http://schemas.microsoft.com/office/powerpoint/2010/main" val="2469775844"/>
              </p:ext>
            </p:extLst>
          </p:nvPr>
        </p:nvGraphicFramePr>
        <p:xfrm>
          <a:off x="468055" y="488950"/>
          <a:ext cx="6496050" cy="6189663"/>
        </p:xfrm>
        <a:graphic>
          <a:graphicData uri="http://schemas.openxmlformats.org/presentationml/2006/ole">
            <mc:AlternateContent xmlns:mc="http://schemas.openxmlformats.org/markup-compatibility/2006">
              <mc:Choice xmlns:v="urn:schemas-microsoft-com:vml" Requires="v">
                <p:oleObj name="Worksheet" r:id="rId2" imgW="9467770" imgH="9020239" progId="Excel.Sheet.12">
                  <p:link updateAutomatic="1"/>
                </p:oleObj>
              </mc:Choice>
              <mc:Fallback>
                <p:oleObj name="Worksheet" r:id="rId2" imgW="9467770" imgH="9020239" progId="Excel.Sheet.12">
                  <p:link updateAutomatic="1"/>
                  <p:pic>
                    <p:nvPicPr>
                      <p:cNvPr id="2" name="Objeto 1">
                        <a:extLst>
                          <a:ext uri="{FF2B5EF4-FFF2-40B4-BE49-F238E27FC236}">
                            <a16:creationId xmlns:a16="http://schemas.microsoft.com/office/drawing/2014/main" id="{7E0D745B-56AD-464B-991B-B70565671812}"/>
                          </a:ext>
                        </a:extLst>
                      </p:cNvPr>
                      <p:cNvPicPr/>
                      <p:nvPr/>
                    </p:nvPicPr>
                    <p:blipFill>
                      <a:blip r:embed="rId3"/>
                      <a:stretch>
                        <a:fillRect/>
                      </a:stretch>
                    </p:blipFill>
                    <p:spPr>
                      <a:xfrm>
                        <a:off x="468055" y="488950"/>
                        <a:ext cx="6496050" cy="6189663"/>
                      </a:xfrm>
                      <a:prstGeom prst="rect">
                        <a:avLst/>
                      </a:prstGeom>
                    </p:spPr>
                  </p:pic>
                </p:oleObj>
              </mc:Fallback>
            </mc:AlternateContent>
          </a:graphicData>
        </a:graphic>
      </p:graphicFrame>
      <p:sp>
        <p:nvSpPr>
          <p:cNvPr id="25602" name="Rectangle 2"/>
          <p:cNvSpPr>
            <a:spLocks noGrp="1" noChangeArrowheads="1"/>
          </p:cNvSpPr>
          <p:nvPr>
            <p:ph type="title"/>
          </p:nvPr>
        </p:nvSpPr>
        <p:spPr>
          <a:xfrm>
            <a:off x="179512" y="57150"/>
            <a:ext cx="7776864" cy="863600"/>
          </a:xfrm>
        </p:spPr>
        <p:txBody>
          <a:bodyPr/>
          <a:lstStyle/>
          <a:p>
            <a:pPr eaLnBrk="1" hangingPunct="1"/>
            <a:r>
              <a:rPr lang="es-CR" altLang="es-ES" sz="2200" b="1" dirty="0" err="1">
                <a:ea typeface="ＭＳ Ｐゴシック" charset="-128"/>
              </a:rPr>
              <a:t>Bilanz</a:t>
            </a:r>
            <a:r>
              <a:rPr lang="es-CR" altLang="es-ES" sz="2200" b="1" dirty="0">
                <a:ea typeface="ＭＳ Ｐゴシック" charset="-128"/>
              </a:rPr>
              <a:t> zum 31. </a:t>
            </a:r>
            <a:r>
              <a:rPr lang="es-CR" altLang="es-ES" sz="2200" b="1" dirty="0" err="1">
                <a:ea typeface="ＭＳ Ｐゴシック" charset="-128"/>
              </a:rPr>
              <a:t>Dezember</a:t>
            </a:r>
            <a:r>
              <a:rPr lang="es-CR" altLang="es-ES" sz="2200" b="1" dirty="0">
                <a:ea typeface="ＭＳ Ｐゴシック" charset="-128"/>
              </a:rPr>
              <a:t> del 2023 (</a:t>
            </a:r>
            <a:r>
              <a:rPr lang="es-CR" altLang="es-ES" sz="2200" b="1" dirty="0" err="1">
                <a:ea typeface="ＭＳ Ｐゴシック" charset="-128"/>
              </a:rPr>
              <a:t>Zahlen</a:t>
            </a:r>
            <a:r>
              <a:rPr lang="es-CR" altLang="es-ES" sz="2200" b="1" dirty="0">
                <a:ea typeface="ＭＳ Ｐゴシック" charset="-128"/>
              </a:rPr>
              <a:t> in CRC) </a:t>
            </a:r>
            <a:br>
              <a:rPr lang="es-CR" altLang="es-ES" sz="2200" b="1" dirty="0">
                <a:ea typeface="ＭＳ Ｐゴシック" charset="-128"/>
              </a:rPr>
            </a:br>
            <a:endParaRPr lang="en-US" altLang="es-ES" sz="2200" b="1" dirty="0">
              <a:ea typeface="ＭＳ Ｐゴシック" charset="-128"/>
            </a:endParaRPr>
          </a:p>
        </p:txBody>
      </p:sp>
      <p:sp>
        <p:nvSpPr>
          <p:cNvPr id="10" name="Rectángulo 9"/>
          <p:cNvSpPr/>
          <p:nvPr/>
        </p:nvSpPr>
        <p:spPr>
          <a:xfrm>
            <a:off x="3275856" y="1307783"/>
            <a:ext cx="2952328" cy="191714"/>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11" name="Rectángulo redondeado 10"/>
          <p:cNvSpPr/>
          <p:nvPr/>
        </p:nvSpPr>
        <p:spPr>
          <a:xfrm>
            <a:off x="7292038" y="201683"/>
            <a:ext cx="1751078" cy="1664716"/>
          </a:xfrm>
          <a:prstGeom prst="round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200" dirty="0" err="1">
                <a:solidFill>
                  <a:schemeClr val="tx1"/>
                </a:solidFill>
              </a:rPr>
              <a:t>Staatsanleihen</a:t>
            </a:r>
            <a:r>
              <a:rPr lang="es-ES" sz="1200" dirty="0">
                <a:solidFill>
                  <a:schemeClr val="tx1"/>
                </a:solidFill>
              </a:rPr>
              <a:t> </a:t>
            </a:r>
            <a:r>
              <a:rPr lang="es-ES" sz="1200" dirty="0" err="1">
                <a:solidFill>
                  <a:schemeClr val="tx1"/>
                </a:solidFill>
              </a:rPr>
              <a:t>der</a:t>
            </a:r>
            <a:r>
              <a:rPr lang="es-ES" sz="1200" dirty="0">
                <a:solidFill>
                  <a:schemeClr val="tx1"/>
                </a:solidFill>
              </a:rPr>
              <a:t> </a:t>
            </a:r>
            <a:r>
              <a:rPr lang="es-ES" sz="1200" dirty="0" err="1">
                <a:solidFill>
                  <a:schemeClr val="tx1"/>
                </a:solidFill>
              </a:rPr>
              <a:t>costaricanischen</a:t>
            </a:r>
            <a:r>
              <a:rPr lang="es-ES" sz="1200" dirty="0">
                <a:solidFill>
                  <a:schemeClr val="tx1"/>
                </a:solidFill>
              </a:rPr>
              <a:t> </a:t>
            </a:r>
            <a:r>
              <a:rPr lang="es-ES" sz="1200" dirty="0" err="1">
                <a:solidFill>
                  <a:schemeClr val="tx1"/>
                </a:solidFill>
              </a:rPr>
              <a:t>Regierung</a:t>
            </a:r>
            <a:endParaRPr lang="es-ES" sz="1200" dirty="0">
              <a:solidFill>
                <a:schemeClr val="tx1"/>
              </a:solidFill>
            </a:endParaRPr>
          </a:p>
          <a:p>
            <a:pPr>
              <a:defRPr/>
            </a:pPr>
            <a:r>
              <a:rPr lang="es-ES" sz="1200" dirty="0">
                <a:solidFill>
                  <a:schemeClr val="tx1"/>
                </a:solidFill>
              </a:rPr>
              <a:t>2022: 2.070.000 USD</a:t>
            </a:r>
          </a:p>
          <a:p>
            <a:pPr>
              <a:defRPr/>
            </a:pPr>
            <a:r>
              <a:rPr lang="es-ES" sz="1200" dirty="0">
                <a:solidFill>
                  <a:schemeClr val="tx1"/>
                </a:solidFill>
              </a:rPr>
              <a:t>2023: 2.103.000 USD</a:t>
            </a:r>
          </a:p>
          <a:p>
            <a:pPr>
              <a:defRPr/>
            </a:pPr>
            <a:r>
              <a:rPr lang="es-ES" sz="1200" dirty="0">
                <a:solidFill>
                  <a:schemeClr val="tx1"/>
                </a:solidFill>
              </a:rPr>
              <a:t>Der </a:t>
            </a:r>
            <a:r>
              <a:rPr lang="es-ES" sz="1200" dirty="0" err="1">
                <a:solidFill>
                  <a:schemeClr val="tx1"/>
                </a:solidFill>
              </a:rPr>
              <a:t>Gegenwert</a:t>
            </a:r>
            <a:r>
              <a:rPr lang="es-ES" sz="1200" dirty="0">
                <a:solidFill>
                  <a:schemeClr val="tx1"/>
                </a:solidFill>
              </a:rPr>
              <a:t> in CRC </a:t>
            </a:r>
            <a:r>
              <a:rPr lang="es-ES" sz="1200" dirty="0" err="1">
                <a:solidFill>
                  <a:schemeClr val="tx1"/>
                </a:solidFill>
              </a:rPr>
              <a:t>sinkg</a:t>
            </a:r>
            <a:r>
              <a:rPr lang="es-ES" sz="1200" dirty="0">
                <a:solidFill>
                  <a:schemeClr val="tx1"/>
                </a:solidFill>
              </a:rPr>
              <a:t> </a:t>
            </a:r>
            <a:r>
              <a:rPr lang="es-ES" sz="1200" dirty="0" err="1">
                <a:solidFill>
                  <a:schemeClr val="tx1"/>
                </a:solidFill>
              </a:rPr>
              <a:t>aufgrund</a:t>
            </a:r>
            <a:r>
              <a:rPr lang="es-ES" sz="1200" dirty="0">
                <a:solidFill>
                  <a:schemeClr val="tx1"/>
                </a:solidFill>
              </a:rPr>
              <a:t> des </a:t>
            </a:r>
            <a:r>
              <a:rPr lang="es-ES" sz="1200" dirty="0" err="1">
                <a:solidFill>
                  <a:schemeClr val="tx1"/>
                </a:solidFill>
              </a:rPr>
              <a:t>Wechselkurses</a:t>
            </a:r>
            <a:endParaRPr lang="es-CR" sz="1200" dirty="0">
              <a:solidFill>
                <a:schemeClr val="tx1"/>
              </a:solidFill>
            </a:endParaRPr>
          </a:p>
        </p:txBody>
      </p:sp>
      <p:cxnSp>
        <p:nvCxnSpPr>
          <p:cNvPr id="12" name="Conector recto de flecha 11"/>
          <p:cNvCxnSpPr>
            <a:cxnSpLocks/>
            <a:stCxn id="11" idx="1"/>
            <a:endCxn id="10" idx="3"/>
          </p:cNvCxnSpPr>
          <p:nvPr/>
        </p:nvCxnSpPr>
        <p:spPr>
          <a:xfrm flipH="1">
            <a:off x="6228184" y="1034041"/>
            <a:ext cx="1063854" cy="369599"/>
          </a:xfrm>
          <a:prstGeom prst="straightConnector1">
            <a:avLst/>
          </a:prstGeom>
          <a:ln w="47625">
            <a:solidFill>
              <a:srgbClr val="FFFF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26" name="Rectángulo 25"/>
          <p:cNvSpPr/>
          <p:nvPr/>
        </p:nvSpPr>
        <p:spPr>
          <a:xfrm>
            <a:off x="3282987" y="1508057"/>
            <a:ext cx="2952328" cy="191714"/>
          </a:xfrm>
          <a:prstGeom prst="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27" name="Rectángulo redondeado 26"/>
          <p:cNvSpPr/>
          <p:nvPr/>
        </p:nvSpPr>
        <p:spPr>
          <a:xfrm>
            <a:off x="7342878" y="1959210"/>
            <a:ext cx="1730852" cy="577434"/>
          </a:xfrm>
          <a:prstGeom prst="round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err="1">
                <a:solidFill>
                  <a:schemeClr val="tx1"/>
                </a:solidFill>
              </a:rPr>
              <a:t>Ausstände</a:t>
            </a:r>
            <a:r>
              <a:rPr lang="es-CR" sz="1200" dirty="0">
                <a:solidFill>
                  <a:schemeClr val="tx1"/>
                </a:solidFill>
              </a:rPr>
              <a:t> </a:t>
            </a:r>
            <a:r>
              <a:rPr lang="es-CR" sz="1200" dirty="0" err="1">
                <a:solidFill>
                  <a:schemeClr val="tx1"/>
                </a:solidFill>
              </a:rPr>
              <a:t>Schulgelder</a:t>
            </a:r>
            <a:r>
              <a:rPr lang="es-CR" sz="1200" dirty="0">
                <a:solidFill>
                  <a:schemeClr val="tx1"/>
                </a:solidFill>
              </a:rPr>
              <a:t>, </a:t>
            </a:r>
            <a:r>
              <a:rPr lang="es-CR" sz="1200" dirty="0" err="1">
                <a:solidFill>
                  <a:schemeClr val="tx1"/>
                </a:solidFill>
              </a:rPr>
              <a:t>Sonstiges</a:t>
            </a:r>
            <a:endParaRPr lang="es-CR" sz="1200" dirty="0">
              <a:solidFill>
                <a:schemeClr val="tx1"/>
              </a:solidFill>
            </a:endParaRPr>
          </a:p>
        </p:txBody>
      </p:sp>
      <p:cxnSp>
        <p:nvCxnSpPr>
          <p:cNvPr id="28" name="Conector recto de flecha 27"/>
          <p:cNvCxnSpPr>
            <a:cxnSpLocks/>
          </p:cNvCxnSpPr>
          <p:nvPr/>
        </p:nvCxnSpPr>
        <p:spPr>
          <a:xfrm flipH="1" flipV="1">
            <a:off x="6235315" y="1631032"/>
            <a:ext cx="1202628" cy="837634"/>
          </a:xfrm>
          <a:prstGeom prst="straightConnector1">
            <a:avLst/>
          </a:prstGeom>
          <a:ln w="47625">
            <a:solidFill>
              <a:srgbClr val="FF9999">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25" name="Rectángulo 24">
            <a:extLst>
              <a:ext uri="{FF2B5EF4-FFF2-40B4-BE49-F238E27FC236}">
                <a16:creationId xmlns:a16="http://schemas.microsoft.com/office/drawing/2014/main" id="{AF5128A7-D2ED-4AB2-B13D-0FC9E1500B30}"/>
              </a:ext>
            </a:extLst>
          </p:cNvPr>
          <p:cNvSpPr/>
          <p:nvPr/>
        </p:nvSpPr>
        <p:spPr>
          <a:xfrm>
            <a:off x="3218632" y="3749214"/>
            <a:ext cx="2952328" cy="191714"/>
          </a:xfrm>
          <a:prstGeom prst="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29" name="Rectángulo redondeado 26">
            <a:extLst>
              <a:ext uri="{FF2B5EF4-FFF2-40B4-BE49-F238E27FC236}">
                <a16:creationId xmlns:a16="http://schemas.microsoft.com/office/drawing/2014/main" id="{0692D9BD-258F-4BF9-9F52-ED3BC16EF4EC}"/>
              </a:ext>
            </a:extLst>
          </p:cNvPr>
          <p:cNvSpPr/>
          <p:nvPr/>
        </p:nvSpPr>
        <p:spPr>
          <a:xfrm>
            <a:off x="7282727" y="3159986"/>
            <a:ext cx="1825601" cy="1079634"/>
          </a:xfrm>
          <a:prstGeom prst="round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err="1">
                <a:solidFill>
                  <a:schemeClr val="tx1"/>
                </a:solidFill>
              </a:rPr>
              <a:t>Amortisation</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Schulden</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nächsten</a:t>
            </a:r>
            <a:r>
              <a:rPr lang="es-CR" sz="1200" dirty="0">
                <a:solidFill>
                  <a:schemeClr val="tx1"/>
                </a:solidFill>
              </a:rPr>
              <a:t> 12 </a:t>
            </a:r>
            <a:r>
              <a:rPr lang="es-CR" sz="1200" dirty="0" err="1">
                <a:solidFill>
                  <a:schemeClr val="tx1"/>
                </a:solidFill>
              </a:rPr>
              <a:t>Monate</a:t>
            </a:r>
            <a:endParaRPr lang="es-CR" sz="1200" dirty="0">
              <a:solidFill>
                <a:schemeClr val="tx1"/>
              </a:solidFill>
            </a:endParaRPr>
          </a:p>
          <a:p>
            <a:pPr>
              <a:defRPr/>
            </a:pPr>
            <a:r>
              <a:rPr lang="es-CR" sz="1200" dirty="0">
                <a:solidFill>
                  <a:schemeClr val="tx1"/>
                </a:solidFill>
              </a:rPr>
              <a:t>2022: 583k $ x 601.99</a:t>
            </a:r>
          </a:p>
          <a:p>
            <a:pPr>
              <a:defRPr/>
            </a:pPr>
            <a:r>
              <a:rPr lang="es-CR" sz="1200" dirty="0">
                <a:solidFill>
                  <a:schemeClr val="tx1"/>
                </a:solidFill>
              </a:rPr>
              <a:t>2023: 600k $ x 526.88</a:t>
            </a:r>
          </a:p>
        </p:txBody>
      </p:sp>
      <p:cxnSp>
        <p:nvCxnSpPr>
          <p:cNvPr id="30" name="Conector recto de flecha 29">
            <a:extLst>
              <a:ext uri="{FF2B5EF4-FFF2-40B4-BE49-F238E27FC236}">
                <a16:creationId xmlns:a16="http://schemas.microsoft.com/office/drawing/2014/main" id="{95E5B80A-F28A-47D1-A4D5-4C440E6A738B}"/>
              </a:ext>
            </a:extLst>
          </p:cNvPr>
          <p:cNvCxnSpPr>
            <a:cxnSpLocks/>
            <a:stCxn id="29" idx="1"/>
            <a:endCxn id="25" idx="3"/>
          </p:cNvCxnSpPr>
          <p:nvPr/>
        </p:nvCxnSpPr>
        <p:spPr>
          <a:xfrm flipH="1">
            <a:off x="6170960" y="3699803"/>
            <a:ext cx="1111767" cy="145268"/>
          </a:xfrm>
          <a:prstGeom prst="straightConnector1">
            <a:avLst/>
          </a:prstGeom>
          <a:ln w="47625">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tángulo 30">
            <a:extLst>
              <a:ext uri="{FF2B5EF4-FFF2-40B4-BE49-F238E27FC236}">
                <a16:creationId xmlns:a16="http://schemas.microsoft.com/office/drawing/2014/main" id="{794E0C0E-9B8C-4689-99C1-EBD6A532C537}"/>
              </a:ext>
            </a:extLst>
          </p:cNvPr>
          <p:cNvSpPr/>
          <p:nvPr/>
        </p:nvSpPr>
        <p:spPr>
          <a:xfrm>
            <a:off x="3209675" y="3959794"/>
            <a:ext cx="2952328" cy="180216"/>
          </a:xfrm>
          <a:prstGeom prst="rect">
            <a:avLst/>
          </a:prstGeom>
          <a:solidFill>
            <a:srgbClr val="00B0F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32" name="Rectángulo redondeado 26">
            <a:extLst>
              <a:ext uri="{FF2B5EF4-FFF2-40B4-BE49-F238E27FC236}">
                <a16:creationId xmlns:a16="http://schemas.microsoft.com/office/drawing/2014/main" id="{F2512903-DA59-4B9A-BFE0-F97428A33BF3}"/>
              </a:ext>
            </a:extLst>
          </p:cNvPr>
          <p:cNvSpPr/>
          <p:nvPr/>
        </p:nvSpPr>
        <p:spPr>
          <a:xfrm>
            <a:off x="7289710" y="4268353"/>
            <a:ext cx="1751078" cy="577434"/>
          </a:xfrm>
          <a:prstGeom prst="roundRect">
            <a:avLst/>
          </a:prstGeom>
          <a:solidFill>
            <a:srgbClr val="00B0F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a:solidFill>
                  <a:schemeClr val="tx1"/>
                </a:solidFill>
              </a:rPr>
              <a:t>2022 </a:t>
            </a:r>
            <a:r>
              <a:rPr lang="es-CR" sz="1200" dirty="0" err="1">
                <a:solidFill>
                  <a:schemeClr val="tx1"/>
                </a:solidFill>
              </a:rPr>
              <a:t>inklusive</a:t>
            </a:r>
            <a:r>
              <a:rPr lang="es-CR" sz="1200" dirty="0">
                <a:solidFill>
                  <a:schemeClr val="tx1"/>
                </a:solidFill>
              </a:rPr>
              <a:t> </a:t>
            </a:r>
            <a:r>
              <a:rPr lang="es-CR" sz="1200" dirty="0" err="1">
                <a:solidFill>
                  <a:schemeClr val="tx1"/>
                </a:solidFill>
              </a:rPr>
              <a:t>Kauf</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Ipads</a:t>
            </a:r>
            <a:endParaRPr lang="es-CR" sz="1200" dirty="0">
              <a:solidFill>
                <a:schemeClr val="tx1"/>
              </a:solidFill>
            </a:endParaRPr>
          </a:p>
        </p:txBody>
      </p:sp>
      <p:cxnSp>
        <p:nvCxnSpPr>
          <p:cNvPr id="33" name="Conector recto de flecha 32">
            <a:extLst>
              <a:ext uri="{FF2B5EF4-FFF2-40B4-BE49-F238E27FC236}">
                <a16:creationId xmlns:a16="http://schemas.microsoft.com/office/drawing/2014/main" id="{4A063D45-D023-4AE4-8555-9C3EBCF90234}"/>
              </a:ext>
            </a:extLst>
          </p:cNvPr>
          <p:cNvCxnSpPr>
            <a:cxnSpLocks/>
            <a:stCxn id="32" idx="1"/>
            <a:endCxn id="31" idx="3"/>
          </p:cNvCxnSpPr>
          <p:nvPr/>
        </p:nvCxnSpPr>
        <p:spPr>
          <a:xfrm flipH="1" flipV="1">
            <a:off x="6162003" y="4049902"/>
            <a:ext cx="1127707" cy="507168"/>
          </a:xfrm>
          <a:prstGeom prst="straightConnector1">
            <a:avLst/>
          </a:prstGeom>
          <a:ln w="47625">
            <a:solidFill>
              <a:srgbClr val="00B0F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6FEF4B24-E7E7-47A4-8817-AF66A6C1296D}"/>
              </a:ext>
            </a:extLst>
          </p:cNvPr>
          <p:cNvSpPr/>
          <p:nvPr/>
        </p:nvSpPr>
        <p:spPr>
          <a:xfrm>
            <a:off x="3218632" y="4140010"/>
            <a:ext cx="2952328" cy="17337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18" name="Rectángulo redondeado 26">
            <a:extLst>
              <a:ext uri="{FF2B5EF4-FFF2-40B4-BE49-F238E27FC236}">
                <a16:creationId xmlns:a16="http://schemas.microsoft.com/office/drawing/2014/main" id="{77C57534-F87A-44C8-AE4A-8409954EDDED}"/>
              </a:ext>
            </a:extLst>
          </p:cNvPr>
          <p:cNvSpPr/>
          <p:nvPr/>
        </p:nvSpPr>
        <p:spPr>
          <a:xfrm>
            <a:off x="7289710" y="5017254"/>
            <a:ext cx="1751078" cy="978737"/>
          </a:xfrm>
          <a:prstGeom prst="round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err="1">
                <a:solidFill>
                  <a:schemeClr val="tx1"/>
                </a:solidFill>
              </a:rPr>
              <a:t>Umbuchung</a:t>
            </a:r>
            <a:r>
              <a:rPr lang="es-CR" sz="1200" dirty="0">
                <a:solidFill>
                  <a:schemeClr val="tx1"/>
                </a:solidFill>
              </a:rPr>
              <a:t> </a:t>
            </a:r>
            <a:r>
              <a:rPr lang="es-CR" sz="1200" dirty="0" err="1">
                <a:solidFill>
                  <a:schemeClr val="tx1"/>
                </a:solidFill>
              </a:rPr>
              <a:t>eines</a:t>
            </a:r>
            <a:r>
              <a:rPr lang="es-CR" sz="1200" dirty="0">
                <a:solidFill>
                  <a:schemeClr val="tx1"/>
                </a:solidFill>
              </a:rPr>
              <a:t> </a:t>
            </a:r>
            <a:r>
              <a:rPr lang="es-CR" sz="1200" dirty="0" err="1">
                <a:solidFill>
                  <a:schemeClr val="tx1"/>
                </a:solidFill>
              </a:rPr>
              <a:t>Teils</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Rückstellung</a:t>
            </a:r>
            <a:r>
              <a:rPr lang="es-CR" sz="1200" dirty="0">
                <a:solidFill>
                  <a:schemeClr val="tx1"/>
                </a:solidFill>
              </a:rPr>
              <a:t> </a:t>
            </a:r>
            <a:r>
              <a:rPr lang="es-CR" sz="1200" dirty="0" err="1">
                <a:solidFill>
                  <a:schemeClr val="tx1"/>
                </a:solidFill>
              </a:rPr>
              <a:t>für</a:t>
            </a:r>
            <a:r>
              <a:rPr lang="es-CR" sz="1200" dirty="0">
                <a:solidFill>
                  <a:schemeClr val="tx1"/>
                </a:solidFill>
              </a:rPr>
              <a:t> </a:t>
            </a:r>
            <a:r>
              <a:rPr lang="es-CR" sz="1200" dirty="0" err="1">
                <a:solidFill>
                  <a:schemeClr val="tx1"/>
                </a:solidFill>
              </a:rPr>
              <a:t>Pensionskassenforderungen</a:t>
            </a:r>
            <a:r>
              <a:rPr lang="es-CR" sz="1200" dirty="0">
                <a:solidFill>
                  <a:schemeClr val="tx1"/>
                </a:solidFill>
              </a:rPr>
              <a:t> </a:t>
            </a:r>
          </a:p>
        </p:txBody>
      </p:sp>
      <p:cxnSp>
        <p:nvCxnSpPr>
          <p:cNvPr id="19" name="Conector recto de flecha 18">
            <a:extLst>
              <a:ext uri="{FF2B5EF4-FFF2-40B4-BE49-F238E27FC236}">
                <a16:creationId xmlns:a16="http://schemas.microsoft.com/office/drawing/2014/main" id="{3E906319-7D53-4DCE-8C44-3FD9B3A8C60E}"/>
              </a:ext>
            </a:extLst>
          </p:cNvPr>
          <p:cNvCxnSpPr>
            <a:cxnSpLocks/>
            <a:stCxn id="18" idx="1"/>
            <a:endCxn id="17" idx="3"/>
          </p:cNvCxnSpPr>
          <p:nvPr/>
        </p:nvCxnSpPr>
        <p:spPr>
          <a:xfrm flipH="1" flipV="1">
            <a:off x="6170960" y="4226696"/>
            <a:ext cx="1118750" cy="1279927"/>
          </a:xfrm>
          <a:prstGeom prst="straightConnector1">
            <a:avLst/>
          </a:prstGeom>
          <a:ln w="476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34" name="Rectángulo 33">
            <a:extLst>
              <a:ext uri="{FF2B5EF4-FFF2-40B4-BE49-F238E27FC236}">
                <a16:creationId xmlns:a16="http://schemas.microsoft.com/office/drawing/2014/main" id="{44129F25-568F-49DB-B9B8-0A0F577EE75E}"/>
              </a:ext>
            </a:extLst>
          </p:cNvPr>
          <p:cNvSpPr/>
          <p:nvPr/>
        </p:nvSpPr>
        <p:spPr>
          <a:xfrm>
            <a:off x="3236805" y="5018366"/>
            <a:ext cx="2952328" cy="191714"/>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cxnSp>
        <p:nvCxnSpPr>
          <p:cNvPr id="35" name="Conector recto de flecha 34">
            <a:extLst>
              <a:ext uri="{FF2B5EF4-FFF2-40B4-BE49-F238E27FC236}">
                <a16:creationId xmlns:a16="http://schemas.microsoft.com/office/drawing/2014/main" id="{1A6CAF66-519E-40E2-AB83-9A9A6B5E8DFF}"/>
              </a:ext>
            </a:extLst>
          </p:cNvPr>
          <p:cNvCxnSpPr>
            <a:cxnSpLocks/>
            <a:stCxn id="18" idx="1"/>
            <a:endCxn id="34" idx="3"/>
          </p:cNvCxnSpPr>
          <p:nvPr/>
        </p:nvCxnSpPr>
        <p:spPr>
          <a:xfrm flipH="1" flipV="1">
            <a:off x="6189133" y="5114223"/>
            <a:ext cx="1100577" cy="392400"/>
          </a:xfrm>
          <a:prstGeom prst="straightConnector1">
            <a:avLst/>
          </a:prstGeom>
          <a:ln w="476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36" name="Rectángulo 35">
            <a:extLst>
              <a:ext uri="{FF2B5EF4-FFF2-40B4-BE49-F238E27FC236}">
                <a16:creationId xmlns:a16="http://schemas.microsoft.com/office/drawing/2014/main" id="{F6FE5FEE-D636-4A0F-BBD9-EC2F7C84A521}"/>
              </a:ext>
            </a:extLst>
          </p:cNvPr>
          <p:cNvSpPr/>
          <p:nvPr/>
        </p:nvSpPr>
        <p:spPr>
          <a:xfrm>
            <a:off x="3245892" y="5207404"/>
            <a:ext cx="2952328" cy="191714"/>
          </a:xfrm>
          <a:prstGeom prst="rect">
            <a:avLst/>
          </a:pr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37" name="Rectángulo redondeado 26">
            <a:extLst>
              <a:ext uri="{FF2B5EF4-FFF2-40B4-BE49-F238E27FC236}">
                <a16:creationId xmlns:a16="http://schemas.microsoft.com/office/drawing/2014/main" id="{8D3283D6-982A-42B9-824A-311F7F1D60DD}"/>
              </a:ext>
            </a:extLst>
          </p:cNvPr>
          <p:cNvSpPr/>
          <p:nvPr/>
        </p:nvSpPr>
        <p:spPr>
          <a:xfrm>
            <a:off x="7342878" y="6131964"/>
            <a:ext cx="1706503" cy="577433"/>
          </a:xfrm>
          <a:prstGeom prst="roundRect">
            <a:avLst/>
          </a:pr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err="1">
                <a:solidFill>
                  <a:schemeClr val="tx1"/>
                </a:solidFill>
              </a:rPr>
              <a:t>Langfristige</a:t>
            </a:r>
            <a:r>
              <a:rPr lang="es-CR" sz="1200" dirty="0">
                <a:solidFill>
                  <a:schemeClr val="tx1"/>
                </a:solidFill>
              </a:rPr>
              <a:t> </a:t>
            </a:r>
            <a:r>
              <a:rPr lang="es-CR" sz="1200" dirty="0" err="1">
                <a:solidFill>
                  <a:schemeClr val="tx1"/>
                </a:solidFill>
              </a:rPr>
              <a:t>Schulden</a:t>
            </a:r>
            <a:r>
              <a:rPr lang="es-CR" sz="1200" dirty="0">
                <a:solidFill>
                  <a:schemeClr val="tx1"/>
                </a:solidFill>
              </a:rPr>
              <a:t> des </a:t>
            </a:r>
            <a:r>
              <a:rPr lang="es-CR" sz="1200" dirty="0" err="1">
                <a:solidFill>
                  <a:schemeClr val="tx1"/>
                </a:solidFill>
              </a:rPr>
              <a:t>Kredits</a:t>
            </a:r>
            <a:endParaRPr lang="es-CR" sz="1200" dirty="0">
              <a:solidFill>
                <a:schemeClr val="tx1"/>
              </a:solidFill>
            </a:endParaRPr>
          </a:p>
        </p:txBody>
      </p:sp>
      <p:cxnSp>
        <p:nvCxnSpPr>
          <p:cNvPr id="38" name="Conector recto de flecha 37">
            <a:extLst>
              <a:ext uri="{FF2B5EF4-FFF2-40B4-BE49-F238E27FC236}">
                <a16:creationId xmlns:a16="http://schemas.microsoft.com/office/drawing/2014/main" id="{7599EFB6-B140-4766-A3D7-DAC76ED885C3}"/>
              </a:ext>
            </a:extLst>
          </p:cNvPr>
          <p:cNvCxnSpPr>
            <a:cxnSpLocks/>
            <a:stCxn id="37" idx="1"/>
            <a:endCxn id="36" idx="3"/>
          </p:cNvCxnSpPr>
          <p:nvPr/>
        </p:nvCxnSpPr>
        <p:spPr>
          <a:xfrm flipH="1" flipV="1">
            <a:off x="6198220" y="5303261"/>
            <a:ext cx="1144658" cy="1117420"/>
          </a:xfrm>
          <a:prstGeom prst="straightConnector1">
            <a:avLst/>
          </a:prstGeom>
          <a:ln w="47625">
            <a:solidFill>
              <a:srgbClr val="FFC0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60" name="Rectángulo 59">
            <a:extLst>
              <a:ext uri="{FF2B5EF4-FFF2-40B4-BE49-F238E27FC236}">
                <a16:creationId xmlns:a16="http://schemas.microsoft.com/office/drawing/2014/main" id="{1DD8A784-6156-4D31-98B8-4068B007242B}"/>
              </a:ext>
            </a:extLst>
          </p:cNvPr>
          <p:cNvSpPr/>
          <p:nvPr/>
        </p:nvSpPr>
        <p:spPr>
          <a:xfrm>
            <a:off x="3261173" y="1794358"/>
            <a:ext cx="2952328" cy="175239"/>
          </a:xfrm>
          <a:prstGeom prst="rect">
            <a:avLst/>
          </a:prstGeom>
          <a:solidFill>
            <a:srgbClr val="CCFF66">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61" name="Rectángulo redondeado 26">
            <a:extLst>
              <a:ext uri="{FF2B5EF4-FFF2-40B4-BE49-F238E27FC236}">
                <a16:creationId xmlns:a16="http://schemas.microsoft.com/office/drawing/2014/main" id="{03E189F0-5F82-43A3-9E76-00BDA4838E41}"/>
              </a:ext>
            </a:extLst>
          </p:cNvPr>
          <p:cNvSpPr/>
          <p:nvPr/>
        </p:nvSpPr>
        <p:spPr>
          <a:xfrm>
            <a:off x="7364795" y="2670478"/>
            <a:ext cx="1751078" cy="471255"/>
          </a:xfrm>
          <a:prstGeom prst="roundRect">
            <a:avLst/>
          </a:prstGeom>
          <a:solidFill>
            <a:srgbClr val="CCFF66">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a:solidFill>
                  <a:schemeClr val="tx1"/>
                </a:solidFill>
              </a:rPr>
              <a:t>Inventar </a:t>
            </a:r>
            <a:r>
              <a:rPr lang="es-CR" sz="1200" dirty="0" err="1">
                <a:solidFill>
                  <a:schemeClr val="tx1"/>
                </a:solidFill>
              </a:rPr>
              <a:t>und</a:t>
            </a:r>
            <a:r>
              <a:rPr lang="es-CR" sz="1200" dirty="0">
                <a:solidFill>
                  <a:schemeClr val="tx1"/>
                </a:solidFill>
              </a:rPr>
              <a:t> Mobiliar </a:t>
            </a:r>
            <a:r>
              <a:rPr lang="es-CR" sz="1200" dirty="0" err="1">
                <a:solidFill>
                  <a:schemeClr val="tx1"/>
                </a:solidFill>
              </a:rPr>
              <a:t>im</a:t>
            </a:r>
            <a:r>
              <a:rPr lang="es-CR" sz="1200" dirty="0">
                <a:solidFill>
                  <a:schemeClr val="tx1"/>
                </a:solidFill>
              </a:rPr>
              <a:t> </a:t>
            </a:r>
            <a:r>
              <a:rPr lang="es-CR" sz="1200" dirty="0" err="1">
                <a:solidFill>
                  <a:schemeClr val="tx1"/>
                </a:solidFill>
              </a:rPr>
              <a:t>Transit</a:t>
            </a:r>
            <a:endParaRPr lang="es-CR" sz="1200" dirty="0">
              <a:solidFill>
                <a:schemeClr val="tx1"/>
              </a:solidFill>
            </a:endParaRPr>
          </a:p>
        </p:txBody>
      </p:sp>
      <p:cxnSp>
        <p:nvCxnSpPr>
          <p:cNvPr id="62" name="Conector recto de flecha 61">
            <a:extLst>
              <a:ext uri="{FF2B5EF4-FFF2-40B4-BE49-F238E27FC236}">
                <a16:creationId xmlns:a16="http://schemas.microsoft.com/office/drawing/2014/main" id="{C3FBBBCA-3225-49A4-AAC3-ED586403AF2B}"/>
              </a:ext>
            </a:extLst>
          </p:cNvPr>
          <p:cNvCxnSpPr>
            <a:cxnSpLocks/>
            <a:stCxn id="61" idx="1"/>
            <a:endCxn id="60" idx="3"/>
          </p:cNvCxnSpPr>
          <p:nvPr/>
        </p:nvCxnSpPr>
        <p:spPr>
          <a:xfrm flipH="1" flipV="1">
            <a:off x="6213501" y="1881978"/>
            <a:ext cx="1151294" cy="1024128"/>
          </a:xfrm>
          <a:prstGeom prst="straightConnector1">
            <a:avLst/>
          </a:prstGeom>
          <a:ln w="47625">
            <a:solidFill>
              <a:srgbClr val="CCFF66">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63" name="Rectángulo 62">
            <a:extLst>
              <a:ext uri="{FF2B5EF4-FFF2-40B4-BE49-F238E27FC236}">
                <a16:creationId xmlns:a16="http://schemas.microsoft.com/office/drawing/2014/main" id="{E9054DCA-4596-4591-BDCC-4E74D6DFB204}"/>
              </a:ext>
            </a:extLst>
          </p:cNvPr>
          <p:cNvSpPr/>
          <p:nvPr/>
        </p:nvSpPr>
        <p:spPr>
          <a:xfrm>
            <a:off x="3255100" y="2630541"/>
            <a:ext cx="2952328" cy="175239"/>
          </a:xfrm>
          <a:prstGeom prst="rect">
            <a:avLst/>
          </a:prstGeom>
          <a:solidFill>
            <a:srgbClr val="CCFF66">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cxnSp>
        <p:nvCxnSpPr>
          <p:cNvPr id="64" name="Conector recto de flecha 63">
            <a:extLst>
              <a:ext uri="{FF2B5EF4-FFF2-40B4-BE49-F238E27FC236}">
                <a16:creationId xmlns:a16="http://schemas.microsoft.com/office/drawing/2014/main" id="{5C331AAF-F4D8-40DA-B6F7-59259C358B52}"/>
              </a:ext>
            </a:extLst>
          </p:cNvPr>
          <p:cNvCxnSpPr>
            <a:cxnSpLocks/>
            <a:stCxn id="61" idx="1"/>
            <a:endCxn id="63" idx="3"/>
          </p:cNvCxnSpPr>
          <p:nvPr/>
        </p:nvCxnSpPr>
        <p:spPr>
          <a:xfrm flipH="1" flipV="1">
            <a:off x="6207428" y="2718161"/>
            <a:ext cx="1157367" cy="187945"/>
          </a:xfrm>
          <a:prstGeom prst="straightConnector1">
            <a:avLst/>
          </a:prstGeom>
          <a:ln w="47625">
            <a:solidFill>
              <a:srgbClr val="CCFF66">
                <a:alpha val="50000"/>
              </a:srgbClr>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6" grpId="0" animBg="1"/>
      <p:bldP spid="27" grpId="0" animBg="1"/>
      <p:bldP spid="25" grpId="0" animBg="1"/>
      <p:bldP spid="29" grpId="0" animBg="1"/>
      <p:bldP spid="31" grpId="0" animBg="1"/>
      <p:bldP spid="32" grpId="0" animBg="1"/>
      <p:bldP spid="17" grpId="0" animBg="1"/>
      <p:bldP spid="18" grpId="0" animBg="1"/>
      <p:bldP spid="34" grpId="0" animBg="1"/>
      <p:bldP spid="36" grpId="0" animBg="1"/>
      <p:bldP spid="37" grpId="0" animBg="1"/>
      <p:bldP spid="60" grpId="0" animBg="1"/>
      <p:bldP spid="61" grpId="0" animBg="1"/>
      <p:bldP spid="6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Marcador de contenido">
            <a:extLst>
              <a:ext uri="{FF2B5EF4-FFF2-40B4-BE49-F238E27FC236}">
                <a16:creationId xmlns:a16="http://schemas.microsoft.com/office/drawing/2014/main" id="{07F1C7DC-0129-47CA-A26D-CD2B50B719DF}"/>
              </a:ext>
            </a:extLst>
          </p:cNvPr>
          <p:cNvSpPr txBox="1">
            <a:spLocks/>
          </p:cNvSpPr>
          <p:nvPr/>
        </p:nvSpPr>
        <p:spPr bwMode="auto">
          <a:xfrm>
            <a:off x="319088" y="233752"/>
            <a:ext cx="8686800" cy="681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s-CR" altLang="es-ES" sz="2200" b="1" u="none" dirty="0">
                <a:latin typeface="+mn-lt"/>
              </a:rPr>
              <a:t>Die </a:t>
            </a:r>
            <a:r>
              <a:rPr lang="es-CR" altLang="es-ES" sz="2200" b="1" dirty="0" err="1">
                <a:latin typeface="+mn-lt"/>
              </a:rPr>
              <a:t>Zusammensetzung</a:t>
            </a:r>
            <a:r>
              <a:rPr lang="es-CR" altLang="es-ES" sz="2200" b="1" dirty="0">
                <a:latin typeface="+mn-lt"/>
              </a:rPr>
              <a:t> der </a:t>
            </a:r>
            <a:r>
              <a:rPr lang="es-CR" altLang="es-ES" sz="2200" b="1" dirty="0" err="1">
                <a:latin typeface="+mn-lt"/>
              </a:rPr>
              <a:t>Schulgeldausstände</a:t>
            </a:r>
            <a:r>
              <a:rPr lang="es-CR" altLang="es-ES" sz="2200" b="1" dirty="0">
                <a:latin typeface="+mn-lt"/>
              </a:rPr>
              <a:t> </a:t>
            </a:r>
            <a:r>
              <a:rPr lang="es-CR" altLang="es-ES" sz="2200" b="1" dirty="0" err="1">
                <a:latin typeface="+mn-lt"/>
              </a:rPr>
              <a:t>ist</a:t>
            </a:r>
            <a:r>
              <a:rPr lang="es-CR" altLang="es-ES" sz="2200" b="1" dirty="0">
                <a:latin typeface="+mn-lt"/>
              </a:rPr>
              <a:t> </a:t>
            </a:r>
            <a:r>
              <a:rPr lang="es-CR" altLang="es-ES" sz="2200" b="1" dirty="0" err="1">
                <a:latin typeface="+mn-lt"/>
              </a:rPr>
              <a:t>gesund</a:t>
            </a:r>
            <a:r>
              <a:rPr lang="es-CR" altLang="es-ES" sz="2200" b="1" dirty="0">
                <a:latin typeface="+mn-lt"/>
              </a:rPr>
              <a:t> </a:t>
            </a:r>
            <a:r>
              <a:rPr lang="es-CR" altLang="es-ES" sz="2200" b="1" dirty="0" err="1">
                <a:latin typeface="+mn-lt"/>
              </a:rPr>
              <a:t>und</a:t>
            </a:r>
            <a:r>
              <a:rPr lang="es-CR" altLang="es-ES" sz="2200" b="1" dirty="0">
                <a:latin typeface="+mn-lt"/>
              </a:rPr>
              <a:t> </a:t>
            </a:r>
            <a:r>
              <a:rPr lang="es-CR" altLang="es-ES" sz="2200" b="1" dirty="0" err="1">
                <a:latin typeface="+mn-lt"/>
              </a:rPr>
              <a:t>stabil</a:t>
            </a:r>
            <a:r>
              <a:rPr lang="es-CR" altLang="es-ES" sz="2200" b="1" dirty="0">
                <a:latin typeface="+mn-lt"/>
              </a:rPr>
              <a:t> </a:t>
            </a:r>
            <a:r>
              <a:rPr lang="es-CR" altLang="es-ES" sz="2200" b="1" dirty="0" err="1">
                <a:latin typeface="+mn-lt"/>
              </a:rPr>
              <a:t>im</a:t>
            </a:r>
            <a:r>
              <a:rPr lang="es-CR" altLang="es-ES" sz="2200" b="1" dirty="0">
                <a:latin typeface="+mn-lt"/>
              </a:rPr>
              <a:t> </a:t>
            </a:r>
            <a:r>
              <a:rPr lang="es-CR" altLang="es-ES" sz="2200" b="1" dirty="0" err="1">
                <a:latin typeface="+mn-lt"/>
              </a:rPr>
              <a:t>Jahr</a:t>
            </a:r>
            <a:r>
              <a:rPr lang="es-CR" altLang="es-ES" sz="2200" b="1" dirty="0">
                <a:latin typeface="+mn-lt"/>
              </a:rPr>
              <a:t> 2023</a:t>
            </a:r>
          </a:p>
        </p:txBody>
      </p:sp>
      <p:graphicFrame>
        <p:nvGraphicFramePr>
          <p:cNvPr id="3" name="Objeto 2">
            <a:extLst>
              <a:ext uri="{FF2B5EF4-FFF2-40B4-BE49-F238E27FC236}">
                <a16:creationId xmlns:a16="http://schemas.microsoft.com/office/drawing/2014/main" id="{C85A13FD-7737-4220-A5A8-7691E1065ABB}"/>
              </a:ext>
            </a:extLst>
          </p:cNvPr>
          <p:cNvGraphicFramePr>
            <a:graphicFrameLocks noChangeAspect="1"/>
          </p:cNvGraphicFramePr>
          <p:nvPr>
            <p:extLst>
              <p:ext uri="{D42A27DB-BD31-4B8C-83A1-F6EECF244321}">
                <p14:modId xmlns:p14="http://schemas.microsoft.com/office/powerpoint/2010/main" val="930326260"/>
              </p:ext>
            </p:extLst>
          </p:nvPr>
        </p:nvGraphicFramePr>
        <p:xfrm>
          <a:off x="395536" y="1124744"/>
          <a:ext cx="8319223" cy="5328592"/>
        </p:xfrm>
        <a:graphic>
          <a:graphicData uri="http://schemas.openxmlformats.org/presentationml/2006/ole">
            <mc:AlternateContent xmlns:mc="http://schemas.openxmlformats.org/markup-compatibility/2006">
              <mc:Choice xmlns:v="urn:schemas-microsoft-com:vml" Requires="v">
                <p:oleObj name="Worksheet" r:id="rId2" imgW="5666296" imgH="3628955" progId="Excel.Sheet.12">
                  <p:link updateAutomatic="1"/>
                </p:oleObj>
              </mc:Choice>
              <mc:Fallback>
                <p:oleObj name="Worksheet" r:id="rId2" imgW="5666296" imgH="3628955" progId="Excel.Sheet.12">
                  <p:link updateAutomatic="1"/>
                  <p:pic>
                    <p:nvPicPr>
                      <p:cNvPr id="3" name="Objeto 2">
                        <a:extLst>
                          <a:ext uri="{FF2B5EF4-FFF2-40B4-BE49-F238E27FC236}">
                            <a16:creationId xmlns:a16="http://schemas.microsoft.com/office/drawing/2014/main" id="{C85A13FD-7737-4220-A5A8-7691E1065ABB}"/>
                          </a:ext>
                        </a:extLst>
                      </p:cNvPr>
                      <p:cNvPicPr/>
                      <p:nvPr/>
                    </p:nvPicPr>
                    <p:blipFill>
                      <a:blip r:embed="rId3"/>
                      <a:stretch>
                        <a:fillRect/>
                      </a:stretch>
                    </p:blipFill>
                    <p:spPr>
                      <a:xfrm>
                        <a:off x="395536" y="1124744"/>
                        <a:ext cx="8319223" cy="5328592"/>
                      </a:xfrm>
                      <a:prstGeom prst="rect">
                        <a:avLst/>
                      </a:prstGeom>
                    </p:spPr>
                  </p:pic>
                </p:oleObj>
              </mc:Fallback>
            </mc:AlternateContent>
          </a:graphicData>
        </a:graphic>
      </p:graphicFrame>
    </p:spTree>
    <p:extLst>
      <p:ext uri="{BB962C8B-B14F-4D97-AF65-F5344CB8AC3E}">
        <p14:creationId xmlns:p14="http://schemas.microsoft.com/office/powerpoint/2010/main" val="1980226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198" y="150190"/>
            <a:ext cx="8229600" cy="609851"/>
          </a:xfrm>
        </p:spPr>
        <p:txBody>
          <a:bodyPr/>
          <a:lstStyle/>
          <a:p>
            <a:pPr algn="l" eaLnBrk="1" hangingPunct="1"/>
            <a:r>
              <a:rPr lang="es-CR" altLang="es-ES" sz="2200" b="1" dirty="0" err="1">
                <a:solidFill>
                  <a:schemeClr val="tx1"/>
                </a:solidFill>
                <a:ea typeface="ＭＳ Ｐゴシック" charset="-128"/>
              </a:rPr>
              <a:t>Und</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was</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folgt</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im</a:t>
            </a:r>
            <a:r>
              <a:rPr lang="es-CR" altLang="es-ES" sz="2200" b="1" dirty="0">
                <a:solidFill>
                  <a:schemeClr val="tx1"/>
                </a:solidFill>
                <a:ea typeface="ＭＳ Ｐゴシック" charset="-128"/>
              </a:rPr>
              <a:t> 2024?</a:t>
            </a:r>
            <a:endParaRPr lang="en-US" altLang="es-ES" sz="2200" b="1" dirty="0">
              <a:solidFill>
                <a:schemeClr val="tx1"/>
              </a:solidFill>
              <a:ea typeface="ＭＳ Ｐゴシック" charset="-128"/>
            </a:endParaRPr>
          </a:p>
        </p:txBody>
      </p:sp>
      <p:sp>
        <p:nvSpPr>
          <p:cNvPr id="28675" name="Rectangle 3"/>
          <p:cNvSpPr>
            <a:spLocks noGrp="1" noChangeArrowheads="1"/>
          </p:cNvSpPr>
          <p:nvPr>
            <p:ph idx="1"/>
          </p:nvPr>
        </p:nvSpPr>
        <p:spPr>
          <a:xfrm>
            <a:off x="179385" y="1032078"/>
            <a:ext cx="8785225" cy="5727553"/>
          </a:xfrm>
        </p:spPr>
        <p:txBody>
          <a:bodyPr/>
          <a:lstStyle/>
          <a:p>
            <a:pPr eaLnBrk="1" hangingPunct="1">
              <a:lnSpc>
                <a:spcPct val="80000"/>
              </a:lnSpc>
            </a:pPr>
            <a:r>
              <a:rPr lang="es-ES" altLang="es-ES" sz="1800" dirty="0" err="1">
                <a:ea typeface="ＭＳ Ｐゴシック" charset="-128"/>
              </a:rPr>
              <a:t>Schulgelderhöhungen</a:t>
            </a:r>
            <a:r>
              <a:rPr lang="es-ES" altLang="es-ES" sz="1800" dirty="0">
                <a:ea typeface="ＭＳ Ｐゴシック" charset="-128"/>
              </a:rPr>
              <a:t> in </a:t>
            </a:r>
            <a:r>
              <a:rPr lang="es-ES" altLang="es-ES" sz="1800" dirty="0" err="1">
                <a:ea typeface="ＭＳ Ｐゴシック" charset="-128"/>
              </a:rPr>
              <a:t>der</a:t>
            </a:r>
            <a:r>
              <a:rPr lang="es-ES" altLang="es-ES" sz="1800" dirty="0">
                <a:ea typeface="ＭＳ Ｐゴシック" charset="-128"/>
              </a:rPr>
              <a:t> </a:t>
            </a:r>
            <a:r>
              <a:rPr lang="es-ES" altLang="es-ES" sz="1800" dirty="0" err="1">
                <a:ea typeface="ＭＳ Ｐゴシック" charset="-128"/>
              </a:rPr>
              <a:t>Höhe</a:t>
            </a:r>
            <a:r>
              <a:rPr lang="es-ES" altLang="es-ES" sz="1800" dirty="0">
                <a:ea typeface="ＭＳ Ｐゴシック" charset="-128"/>
              </a:rPr>
              <a:t> von 3.26%</a:t>
            </a:r>
          </a:p>
          <a:p>
            <a:pPr eaLnBrk="1" hangingPunct="1">
              <a:lnSpc>
                <a:spcPct val="80000"/>
              </a:lnSpc>
            </a:pPr>
            <a:r>
              <a:rPr lang="es-ES" altLang="es-ES" sz="1800" dirty="0" err="1">
                <a:ea typeface="ＭＳ Ｐゴシック" charset="-128"/>
              </a:rPr>
              <a:t>Planung</a:t>
            </a:r>
            <a:r>
              <a:rPr lang="es-ES" altLang="es-ES" sz="1800" dirty="0">
                <a:ea typeface="ＭＳ Ｐゴシック" charset="-128"/>
              </a:rPr>
              <a:t> </a:t>
            </a:r>
            <a:r>
              <a:rPr lang="es-ES" altLang="es-ES" sz="1800" dirty="0" err="1">
                <a:ea typeface="ＭＳ Ｐゴシック" charset="-128"/>
              </a:rPr>
              <a:t>mit</a:t>
            </a:r>
            <a:r>
              <a:rPr lang="es-ES" altLang="es-ES" sz="1800" dirty="0">
                <a:ea typeface="ＭＳ Ｐゴシック" charset="-128"/>
              </a:rPr>
              <a:t> 1.015 </a:t>
            </a:r>
            <a:r>
              <a:rPr lang="es-ES" altLang="es-ES" sz="1800" dirty="0" err="1">
                <a:ea typeface="ＭＳ Ｐゴシック" charset="-128"/>
              </a:rPr>
              <a:t>Schülerinnen</a:t>
            </a:r>
            <a:r>
              <a:rPr lang="es-ES" altLang="es-ES" sz="1800" dirty="0">
                <a:ea typeface="ＭＳ Ｐゴシック" charset="-128"/>
              </a:rPr>
              <a:t> </a:t>
            </a:r>
            <a:r>
              <a:rPr lang="es-ES" altLang="es-ES" sz="1800" dirty="0" err="1">
                <a:ea typeface="ＭＳ Ｐゴシック" charset="-128"/>
              </a:rPr>
              <a:t>und</a:t>
            </a:r>
            <a:r>
              <a:rPr lang="es-ES" altLang="es-ES" sz="1800" dirty="0">
                <a:ea typeface="ＭＳ Ｐゴシック" charset="-128"/>
              </a:rPr>
              <a:t> </a:t>
            </a:r>
            <a:r>
              <a:rPr lang="es-ES" altLang="es-ES" sz="1800" dirty="0" err="1">
                <a:ea typeface="ＭＳ Ｐゴシック" charset="-128"/>
              </a:rPr>
              <a:t>Schülern</a:t>
            </a:r>
            <a:r>
              <a:rPr lang="es-ES" altLang="es-ES" sz="1800" dirty="0">
                <a:ea typeface="ＭＳ Ｐゴシック" charset="-128"/>
              </a:rPr>
              <a:t> (</a:t>
            </a:r>
            <a:r>
              <a:rPr lang="es-ES" altLang="es-ES" sz="1800" dirty="0" err="1">
                <a:ea typeface="ＭＳ Ｐゴシック" charset="-128"/>
              </a:rPr>
              <a:t>aktuell</a:t>
            </a:r>
            <a:r>
              <a:rPr lang="es-ES" altLang="es-ES" sz="1800" dirty="0">
                <a:ea typeface="ＭＳ Ｐゴシック" charset="-128"/>
              </a:rPr>
              <a:t> 1.021). Der </a:t>
            </a:r>
            <a:r>
              <a:rPr lang="es-ES" altLang="es-ES" sz="1800" dirty="0" err="1">
                <a:ea typeface="ＭＳ Ｐゴシック" charset="-128"/>
              </a:rPr>
              <a:t>Zuwachs</a:t>
            </a:r>
            <a:r>
              <a:rPr lang="es-ES" altLang="es-ES" sz="1800" dirty="0">
                <a:ea typeface="ＭＳ Ｐゴシック" charset="-128"/>
              </a:rPr>
              <a:t> </a:t>
            </a:r>
            <a:r>
              <a:rPr lang="es-ES" altLang="es-ES" sz="1800" dirty="0" err="1">
                <a:ea typeface="ＭＳ Ｐゴシック" charset="-128"/>
              </a:rPr>
              <a:t>entspräche</a:t>
            </a:r>
            <a:r>
              <a:rPr lang="es-ES" altLang="es-ES" sz="1800" dirty="0">
                <a:ea typeface="ＭＳ Ｐゴシック" charset="-128"/>
              </a:rPr>
              <a:t> </a:t>
            </a:r>
            <a:r>
              <a:rPr lang="es-ES" altLang="es-ES" sz="1800" dirty="0" err="1">
                <a:ea typeface="ＭＳ Ｐゴシック" charset="-128"/>
              </a:rPr>
              <a:t>Zusatzeinnahmen</a:t>
            </a:r>
            <a:r>
              <a:rPr lang="es-ES" altLang="es-ES" sz="1800" dirty="0">
                <a:ea typeface="ＭＳ Ｐゴシック" charset="-128"/>
              </a:rPr>
              <a:t> von 31 Mio. CRC, </a:t>
            </a:r>
            <a:r>
              <a:rPr lang="es-ES" altLang="es-ES" sz="1800" dirty="0" err="1">
                <a:ea typeface="ＭＳ Ｐゴシック" charset="-128"/>
              </a:rPr>
              <a:t>wenn</a:t>
            </a:r>
            <a:r>
              <a:rPr lang="es-ES" altLang="es-ES" sz="1800" dirty="0">
                <a:ea typeface="ＭＳ Ｐゴシック" charset="-128"/>
              </a:rPr>
              <a:t> die </a:t>
            </a:r>
            <a:r>
              <a:rPr lang="es-ES" altLang="es-ES" sz="1800" dirty="0" err="1">
                <a:ea typeface="ＭＳ Ｐゴシック" charset="-128"/>
              </a:rPr>
              <a:t>Anzahl</a:t>
            </a:r>
            <a:r>
              <a:rPr lang="es-ES" altLang="es-ES" sz="1800" dirty="0">
                <a:ea typeface="ＭＳ Ｐゴシック" charset="-128"/>
              </a:rPr>
              <a:t> </a:t>
            </a:r>
            <a:r>
              <a:rPr lang="es-ES" altLang="es-ES" sz="1800" dirty="0" err="1">
                <a:ea typeface="ＭＳ Ｐゴシック" charset="-128"/>
              </a:rPr>
              <a:t>sich</a:t>
            </a:r>
            <a:r>
              <a:rPr lang="es-ES" altLang="es-ES" sz="1800" dirty="0">
                <a:ea typeface="ＭＳ Ｐゴシック" charset="-128"/>
              </a:rPr>
              <a:t> </a:t>
            </a:r>
            <a:r>
              <a:rPr lang="es-ES" altLang="es-ES" sz="1800" dirty="0" err="1">
                <a:ea typeface="ＭＳ Ｐゴシック" charset="-128"/>
              </a:rPr>
              <a:t>während</a:t>
            </a:r>
            <a:r>
              <a:rPr lang="es-ES" altLang="es-ES" sz="1800" dirty="0">
                <a:ea typeface="ＭＳ Ｐゴシック" charset="-128"/>
              </a:rPr>
              <a:t> des </a:t>
            </a:r>
            <a:r>
              <a:rPr lang="es-ES" altLang="es-ES" sz="1800" dirty="0" err="1">
                <a:ea typeface="ＭＳ Ｐゴシック" charset="-128"/>
              </a:rPr>
              <a:t>Jahres</a:t>
            </a:r>
            <a:r>
              <a:rPr lang="es-ES" altLang="es-ES" sz="1800" dirty="0">
                <a:ea typeface="ＭＳ Ｐゴシック" charset="-128"/>
              </a:rPr>
              <a:t> </a:t>
            </a:r>
            <a:r>
              <a:rPr lang="es-ES" altLang="es-ES" sz="1800" dirty="0" err="1">
                <a:ea typeface="ＭＳ Ｐゴシック" charset="-128"/>
              </a:rPr>
              <a:t>nicht</a:t>
            </a:r>
            <a:r>
              <a:rPr lang="es-ES" altLang="es-ES" sz="1800" dirty="0">
                <a:ea typeface="ＭＳ Ｐゴシック" charset="-128"/>
              </a:rPr>
              <a:t> </a:t>
            </a:r>
            <a:r>
              <a:rPr lang="es-ES" altLang="es-ES" sz="1800" dirty="0" err="1">
                <a:ea typeface="ＭＳ Ｐゴシック" charset="-128"/>
              </a:rPr>
              <a:t>ändert</a:t>
            </a:r>
            <a:r>
              <a:rPr lang="es-ES" altLang="es-ES" sz="1800" dirty="0">
                <a:ea typeface="ＭＳ Ｐゴシック" charset="-128"/>
              </a:rPr>
              <a:t>.</a:t>
            </a:r>
          </a:p>
          <a:p>
            <a:pPr eaLnBrk="1" hangingPunct="1">
              <a:lnSpc>
                <a:spcPct val="80000"/>
              </a:lnSpc>
            </a:pPr>
            <a:r>
              <a:rPr lang="es-ES" altLang="es-ES" sz="1800" dirty="0" err="1">
                <a:ea typeface="ＭＳ Ｐゴシック" charset="-128"/>
              </a:rPr>
              <a:t>Stipendien</a:t>
            </a:r>
            <a:r>
              <a:rPr lang="es-ES" altLang="es-ES" sz="1800" dirty="0">
                <a:ea typeface="ＭＳ Ｐゴシック" charset="-128"/>
              </a:rPr>
              <a:t> </a:t>
            </a:r>
            <a:r>
              <a:rPr lang="es-ES" altLang="es-ES" sz="1800" dirty="0" err="1">
                <a:ea typeface="ＭＳ Ｐゴシック" charset="-128"/>
              </a:rPr>
              <a:t>ähnlich</a:t>
            </a:r>
            <a:r>
              <a:rPr lang="es-ES" altLang="es-ES" sz="1800" dirty="0">
                <a:ea typeface="ＭＳ Ｐゴシック" charset="-128"/>
              </a:rPr>
              <a:t> </a:t>
            </a:r>
            <a:r>
              <a:rPr lang="es-ES" altLang="es-ES" sz="1800" dirty="0" err="1">
                <a:ea typeface="ＭＳ Ｐゴシック" charset="-128"/>
              </a:rPr>
              <a:t>wie</a:t>
            </a:r>
            <a:r>
              <a:rPr lang="es-ES" altLang="es-ES" sz="1800" dirty="0">
                <a:ea typeface="ＭＳ Ｐゴシック" charset="-128"/>
              </a:rPr>
              <a:t> 2023</a:t>
            </a:r>
          </a:p>
          <a:p>
            <a:pPr eaLnBrk="1" hangingPunct="1">
              <a:lnSpc>
                <a:spcPct val="80000"/>
              </a:lnSpc>
            </a:pPr>
            <a:r>
              <a:rPr lang="es-CR" altLang="es-ES" sz="1800" dirty="0" err="1">
                <a:ea typeface="ＭＳ Ｐゴシック" charset="-128"/>
              </a:rPr>
              <a:t>Förderung</a:t>
            </a:r>
            <a:r>
              <a:rPr lang="es-CR" altLang="es-ES" sz="1800" dirty="0">
                <a:ea typeface="ＭＳ Ｐゴシック" charset="-128"/>
              </a:rPr>
              <a:t> </a:t>
            </a:r>
            <a:r>
              <a:rPr lang="es-CR" altLang="es-ES" sz="1800" dirty="0" err="1">
                <a:ea typeface="ＭＳ Ｐゴシック" charset="-128"/>
              </a:rPr>
              <a:t>gemäss</a:t>
            </a:r>
            <a:r>
              <a:rPr lang="es-CR" altLang="es-ES" sz="1800" dirty="0">
                <a:ea typeface="ＭＳ Ｐゴシック" charset="-128"/>
              </a:rPr>
              <a:t> </a:t>
            </a:r>
            <a:r>
              <a:rPr lang="es-CR" altLang="es-ES" sz="1800" dirty="0" err="1">
                <a:ea typeface="ＭＳ Ｐゴシック" charset="-128"/>
              </a:rPr>
              <a:t>Fördervertrag</a:t>
            </a:r>
            <a:r>
              <a:rPr lang="es-CR" altLang="es-ES" sz="1800" dirty="0">
                <a:ea typeface="ＭＳ Ｐゴシック" charset="-128"/>
              </a:rPr>
              <a:t> 2023-2025. </a:t>
            </a:r>
            <a:r>
              <a:rPr lang="es-CR" altLang="es-ES" sz="1800" dirty="0" err="1">
                <a:ea typeface="ＭＳ Ｐゴシック" charset="-128"/>
              </a:rPr>
              <a:t>Zurzeit</a:t>
            </a:r>
            <a:r>
              <a:rPr lang="es-CR" altLang="es-ES" sz="1800" dirty="0">
                <a:ea typeface="ＭＳ Ｐゴシック" charset="-128"/>
              </a:rPr>
              <a:t> </a:t>
            </a:r>
            <a:r>
              <a:rPr lang="es-CR" altLang="es-ES" sz="1800" dirty="0" err="1">
                <a:ea typeface="ＭＳ Ｐゴシック" charset="-128"/>
              </a:rPr>
              <a:t>existiert</a:t>
            </a:r>
            <a:r>
              <a:rPr lang="es-CR" altLang="es-ES" sz="1800" dirty="0">
                <a:ea typeface="ＭＳ Ｐゴシック" charset="-128"/>
              </a:rPr>
              <a:t> </a:t>
            </a:r>
            <a:r>
              <a:rPr lang="es-CR" altLang="es-ES" sz="1800" dirty="0" err="1">
                <a:ea typeface="ＭＳ Ｐゴシック" charset="-128"/>
              </a:rPr>
              <a:t>ein</a:t>
            </a:r>
            <a:r>
              <a:rPr lang="es-CR" altLang="es-ES" sz="1800" dirty="0">
                <a:ea typeface="ＭＳ Ｐゴシック" charset="-128"/>
              </a:rPr>
              <a:t> </a:t>
            </a:r>
            <a:r>
              <a:rPr lang="es-CR" altLang="es-ES" sz="1800" dirty="0" err="1">
                <a:ea typeface="ＭＳ Ｐゴシック" charset="-128"/>
              </a:rPr>
              <a:t>Spardruck</a:t>
            </a:r>
            <a:r>
              <a:rPr lang="es-CR" altLang="es-ES" sz="1800" dirty="0">
                <a:ea typeface="ＭＳ Ｐゴシック" charset="-128"/>
              </a:rPr>
              <a:t> in </a:t>
            </a:r>
            <a:r>
              <a:rPr lang="es-CR" altLang="es-ES" sz="1800" dirty="0" err="1">
                <a:ea typeface="ＭＳ Ｐゴシック" charset="-128"/>
              </a:rPr>
              <a:t>Deutschland</a:t>
            </a:r>
            <a:r>
              <a:rPr lang="es-CR" altLang="es-ES" sz="1800" dirty="0">
                <a:ea typeface="ＭＳ Ｐゴシック" charset="-128"/>
              </a:rPr>
              <a:t> </a:t>
            </a:r>
            <a:r>
              <a:rPr lang="es-CR" altLang="es-ES" sz="1800" dirty="0" err="1">
                <a:ea typeface="ＭＳ Ｐゴシック" charset="-128"/>
              </a:rPr>
              <a:t>und</a:t>
            </a:r>
            <a:r>
              <a:rPr lang="es-CR" altLang="es-ES" sz="1800" dirty="0">
                <a:ea typeface="ＭＳ Ｐゴシック" charset="-128"/>
              </a:rPr>
              <a:t> </a:t>
            </a:r>
            <a:r>
              <a:rPr lang="es-CR" altLang="es-ES" sz="1800" dirty="0" err="1">
                <a:ea typeface="ＭＳ Ｐゴシック" charset="-128"/>
              </a:rPr>
              <a:t>Warnungen</a:t>
            </a:r>
            <a:r>
              <a:rPr lang="es-CR" altLang="es-ES" sz="1800" dirty="0">
                <a:ea typeface="ＭＳ Ｐゴシック" charset="-128"/>
              </a:rPr>
              <a:t> </a:t>
            </a:r>
            <a:r>
              <a:rPr lang="es-CR" altLang="es-ES" sz="1800" dirty="0" err="1">
                <a:ea typeface="ＭＳ Ｐゴシック" charset="-128"/>
              </a:rPr>
              <a:t>seitens</a:t>
            </a:r>
            <a:r>
              <a:rPr lang="es-CR" altLang="es-ES" sz="1800" dirty="0">
                <a:ea typeface="ＭＳ Ｐゴシック" charset="-128"/>
              </a:rPr>
              <a:t> </a:t>
            </a:r>
            <a:r>
              <a:rPr lang="es-CR" altLang="es-ES" sz="1800" dirty="0" err="1">
                <a:ea typeface="ＭＳ Ｐゴシック" charset="-128"/>
              </a:rPr>
              <a:t>der</a:t>
            </a:r>
            <a:r>
              <a:rPr lang="es-CR" altLang="es-ES" sz="1800" dirty="0">
                <a:ea typeface="ＭＳ Ｐゴシック" charset="-128"/>
              </a:rPr>
              <a:t> </a:t>
            </a:r>
            <a:r>
              <a:rPr lang="es-CR" altLang="es-ES" sz="1800" dirty="0" err="1">
                <a:ea typeface="ＭＳ Ｐゴシック" charset="-128"/>
              </a:rPr>
              <a:t>Zentralstelle</a:t>
            </a:r>
            <a:r>
              <a:rPr lang="es-CR" altLang="es-ES" sz="1800" dirty="0">
                <a:ea typeface="ＭＳ Ｐゴシック" charset="-128"/>
              </a:rPr>
              <a:t> </a:t>
            </a:r>
            <a:r>
              <a:rPr lang="es-CR" altLang="es-ES" sz="1800" dirty="0" err="1">
                <a:ea typeface="ＭＳ Ｐゴシック" charset="-128"/>
              </a:rPr>
              <a:t>für</a:t>
            </a:r>
            <a:r>
              <a:rPr lang="es-CR" altLang="es-ES" sz="1800" dirty="0">
                <a:ea typeface="ＭＳ Ｐゴシック" charset="-128"/>
              </a:rPr>
              <a:t> </a:t>
            </a:r>
            <a:r>
              <a:rPr lang="es-CR" altLang="es-ES" sz="1800" dirty="0" err="1">
                <a:ea typeface="ＭＳ Ｐゴシック" charset="-128"/>
              </a:rPr>
              <a:t>Auslandschulwesen</a:t>
            </a:r>
            <a:r>
              <a:rPr lang="es-CR" altLang="es-ES" sz="1800" dirty="0">
                <a:ea typeface="ＭＳ Ｐゴシック" charset="-128"/>
              </a:rPr>
              <a:t> (</a:t>
            </a:r>
            <a:r>
              <a:rPr lang="es-CR" altLang="es-ES" sz="1800" dirty="0" err="1">
                <a:ea typeface="ＭＳ Ｐゴシック" charset="-128"/>
              </a:rPr>
              <a:t>ZfA</a:t>
            </a:r>
            <a:r>
              <a:rPr lang="es-CR" altLang="es-ES" sz="1800" dirty="0">
                <a:ea typeface="ＭＳ Ｐゴシック" charset="-128"/>
              </a:rPr>
              <a:t>) </a:t>
            </a:r>
            <a:r>
              <a:rPr lang="es-CR" altLang="es-ES" sz="1800" dirty="0" err="1">
                <a:ea typeface="ＭＳ Ｐゴシック" charset="-128"/>
              </a:rPr>
              <a:t>über</a:t>
            </a:r>
            <a:r>
              <a:rPr lang="es-CR" altLang="es-ES" sz="1800" dirty="0">
                <a:ea typeface="ＭＳ Ｐゴシック" charset="-128"/>
              </a:rPr>
              <a:t> </a:t>
            </a:r>
            <a:r>
              <a:rPr lang="es-CR" altLang="es-ES" sz="1800" dirty="0" err="1">
                <a:ea typeface="ＭＳ Ｐゴシック" charset="-128"/>
              </a:rPr>
              <a:t>eventuelle</a:t>
            </a:r>
            <a:r>
              <a:rPr lang="es-CR" altLang="es-ES" sz="1800" dirty="0">
                <a:ea typeface="ＭＳ Ｐゴシック" charset="-128"/>
              </a:rPr>
              <a:t> </a:t>
            </a:r>
            <a:r>
              <a:rPr lang="es-CR" altLang="es-ES" sz="1800" dirty="0" err="1">
                <a:ea typeface="ＭＳ Ｐゴシック" charset="-128"/>
              </a:rPr>
              <a:t>Kürzungen</a:t>
            </a:r>
            <a:r>
              <a:rPr lang="es-CR" altLang="es-ES" sz="1800" dirty="0">
                <a:ea typeface="ＭＳ Ｐゴシック" charset="-128"/>
              </a:rPr>
              <a:t>, </a:t>
            </a:r>
            <a:r>
              <a:rPr lang="es-CR" altLang="es-ES" sz="1800" dirty="0" err="1">
                <a:ea typeface="ＭＳ Ｐゴシック" charset="-128"/>
              </a:rPr>
              <a:t>aber</a:t>
            </a:r>
            <a:r>
              <a:rPr lang="es-CR" altLang="es-ES" sz="1800" dirty="0">
                <a:ea typeface="ＭＳ Ｐゴシック" charset="-128"/>
              </a:rPr>
              <a:t> </a:t>
            </a:r>
            <a:r>
              <a:rPr lang="es-CR" altLang="es-ES" sz="1800" dirty="0" err="1">
                <a:ea typeface="ＭＳ Ｐゴシック" charset="-128"/>
              </a:rPr>
              <a:t>eine</a:t>
            </a:r>
            <a:r>
              <a:rPr lang="es-CR" altLang="es-ES" sz="1800" dirty="0">
                <a:ea typeface="ＭＳ Ｐゴシック" charset="-128"/>
              </a:rPr>
              <a:t> </a:t>
            </a:r>
            <a:r>
              <a:rPr lang="es-CR" altLang="es-ES" sz="1800" dirty="0" err="1">
                <a:ea typeface="ＭＳ Ｐゴシック" charset="-128"/>
              </a:rPr>
              <a:t>allfällige</a:t>
            </a:r>
            <a:r>
              <a:rPr lang="es-CR" altLang="es-ES" sz="1800" dirty="0">
                <a:ea typeface="ＭＳ Ｐゴシック" charset="-128"/>
              </a:rPr>
              <a:t> </a:t>
            </a:r>
            <a:r>
              <a:rPr lang="es-CR" altLang="es-ES" sz="1800" dirty="0" err="1">
                <a:ea typeface="ＭＳ Ｐゴシック" charset="-128"/>
              </a:rPr>
              <a:t>Kürzung</a:t>
            </a:r>
            <a:r>
              <a:rPr lang="es-CR" altLang="es-ES" sz="1800" dirty="0">
                <a:ea typeface="ＭＳ Ｐゴシック" charset="-128"/>
              </a:rPr>
              <a:t> </a:t>
            </a:r>
            <a:r>
              <a:rPr lang="es-CR" altLang="es-ES" sz="1800" dirty="0" err="1">
                <a:ea typeface="ＭＳ Ｐゴシック" charset="-128"/>
              </a:rPr>
              <a:t>sollte</a:t>
            </a:r>
            <a:r>
              <a:rPr lang="es-CR" altLang="es-ES" sz="1800" dirty="0">
                <a:ea typeface="ＭＳ Ｐゴシック" charset="-128"/>
              </a:rPr>
              <a:t> </a:t>
            </a:r>
            <a:r>
              <a:rPr lang="es-CR" altLang="es-ES" sz="1800" dirty="0" err="1">
                <a:ea typeface="ＭＳ Ｐゴシック" charset="-128"/>
              </a:rPr>
              <a:t>nur</a:t>
            </a:r>
            <a:r>
              <a:rPr lang="es-CR" altLang="es-ES" sz="1800" dirty="0">
                <a:ea typeface="ＭＳ Ｐゴシック" charset="-128"/>
              </a:rPr>
              <a:t> die </a:t>
            </a:r>
            <a:r>
              <a:rPr lang="es-CR" altLang="es-ES" sz="1800" dirty="0" err="1">
                <a:ea typeface="ＭＳ Ｐゴシック" charset="-128"/>
              </a:rPr>
              <a:t>freiwillige</a:t>
            </a:r>
            <a:r>
              <a:rPr lang="es-CR" altLang="es-ES" sz="1800" dirty="0">
                <a:ea typeface="ＭＳ Ｐゴシック" charset="-128"/>
              </a:rPr>
              <a:t> </a:t>
            </a:r>
            <a:r>
              <a:rPr lang="es-CR" altLang="es-ES" sz="1800" dirty="0" err="1">
                <a:ea typeface="ＭＳ Ｐゴシック" charset="-128"/>
              </a:rPr>
              <a:t>Förderung</a:t>
            </a:r>
            <a:r>
              <a:rPr lang="es-CR" altLang="es-ES" sz="1800" dirty="0">
                <a:ea typeface="ＭＳ Ｐゴシック" charset="-128"/>
              </a:rPr>
              <a:t> </a:t>
            </a:r>
            <a:r>
              <a:rPr lang="es-CR" altLang="es-ES" sz="1800" dirty="0" err="1">
                <a:ea typeface="ＭＳ Ｐゴシック" charset="-128"/>
              </a:rPr>
              <a:t>betreffen</a:t>
            </a:r>
            <a:r>
              <a:rPr lang="es-CR" altLang="es-ES" sz="1800" dirty="0">
                <a:ea typeface="ＭＳ Ｐゴシック" charset="-128"/>
              </a:rPr>
              <a:t> (</a:t>
            </a:r>
            <a:r>
              <a:rPr lang="es-CR" altLang="es-ES" sz="1800" dirty="0" err="1">
                <a:ea typeface="ＭＳ Ｐゴシック" charset="-128"/>
              </a:rPr>
              <a:t>maximal</a:t>
            </a:r>
            <a:r>
              <a:rPr lang="es-CR" altLang="es-ES" sz="1800" dirty="0">
                <a:ea typeface="ＭＳ Ｐゴシック" charset="-128"/>
              </a:rPr>
              <a:t> 110.000 EUR pro </a:t>
            </a:r>
            <a:r>
              <a:rPr lang="es-CR" altLang="es-ES" sz="1800" dirty="0" err="1">
                <a:ea typeface="ＭＳ Ｐゴシック" charset="-128"/>
              </a:rPr>
              <a:t>Jahr</a:t>
            </a:r>
            <a:r>
              <a:rPr lang="es-CR" altLang="es-ES" sz="1800" dirty="0">
                <a:ea typeface="ＭＳ Ｐゴシック" charset="-128"/>
              </a:rPr>
              <a:t>)</a:t>
            </a:r>
          </a:p>
          <a:p>
            <a:pPr eaLnBrk="1" hangingPunct="1">
              <a:lnSpc>
                <a:spcPct val="80000"/>
              </a:lnSpc>
            </a:pPr>
            <a:r>
              <a:rPr lang="es-ES" altLang="es-ES" sz="1800" dirty="0" err="1">
                <a:ea typeface="ＭＳ Ｐゴシック" charset="-128"/>
              </a:rPr>
              <a:t>Im</a:t>
            </a:r>
            <a:r>
              <a:rPr lang="es-ES" altLang="es-ES" sz="1800" dirty="0">
                <a:ea typeface="ＭＳ Ｐゴシック" charset="-128"/>
              </a:rPr>
              <a:t> Budget </a:t>
            </a:r>
            <a:r>
              <a:rPr lang="es-ES" altLang="es-ES" sz="1800" dirty="0" err="1">
                <a:ea typeface="ＭＳ Ｐゴシック" charset="-128"/>
              </a:rPr>
              <a:t>wurden</a:t>
            </a:r>
            <a:r>
              <a:rPr lang="es-ES" altLang="es-ES" sz="1800" dirty="0">
                <a:ea typeface="ＭＳ Ｐゴシック" charset="-128"/>
              </a:rPr>
              <a:t> </a:t>
            </a:r>
            <a:r>
              <a:rPr lang="es-ES" altLang="es-ES" sz="1800" dirty="0" err="1">
                <a:ea typeface="ＭＳ Ｐゴシック" charset="-128"/>
              </a:rPr>
              <a:t>keine</a:t>
            </a:r>
            <a:r>
              <a:rPr lang="es-ES" altLang="es-ES" sz="1800" dirty="0">
                <a:ea typeface="ＭＳ Ｐゴシック" charset="-128"/>
              </a:rPr>
              <a:t> </a:t>
            </a:r>
            <a:r>
              <a:rPr lang="es-ES" altLang="es-ES" sz="1800" dirty="0" err="1">
                <a:ea typeface="ＭＳ Ｐゴシック" charset="-128"/>
              </a:rPr>
              <a:t>Gehaltserhöhungen</a:t>
            </a:r>
            <a:r>
              <a:rPr lang="es-ES" altLang="es-ES" sz="1800" dirty="0">
                <a:ea typeface="ＭＳ Ｐゴシック" charset="-128"/>
              </a:rPr>
              <a:t> </a:t>
            </a:r>
            <a:r>
              <a:rPr lang="es-ES" altLang="es-ES" sz="1800" dirty="0" err="1">
                <a:ea typeface="ＭＳ Ｐゴシック" charset="-128"/>
              </a:rPr>
              <a:t>geplant</a:t>
            </a:r>
            <a:r>
              <a:rPr lang="es-ES" altLang="es-ES" sz="1800" dirty="0">
                <a:ea typeface="ＭＳ Ｐゴシック" charset="-128"/>
              </a:rPr>
              <a:t> </a:t>
            </a:r>
            <a:r>
              <a:rPr lang="es-ES" altLang="es-ES" sz="1800" dirty="0" err="1">
                <a:ea typeface="ＭＳ Ｐゴシック" charset="-128"/>
              </a:rPr>
              <a:t>zur</a:t>
            </a:r>
            <a:r>
              <a:rPr lang="es-ES" altLang="es-ES" sz="1800" dirty="0">
                <a:ea typeface="ＭＳ Ｐゴシック" charset="-128"/>
              </a:rPr>
              <a:t> </a:t>
            </a:r>
            <a:r>
              <a:rPr lang="es-ES" altLang="es-ES" sz="1800" dirty="0" err="1">
                <a:ea typeface="ＭＳ Ｐゴシック" charset="-128"/>
              </a:rPr>
              <a:t>Kompensation</a:t>
            </a:r>
            <a:r>
              <a:rPr lang="es-ES" altLang="es-ES" sz="1800" dirty="0">
                <a:ea typeface="ＭＳ Ｐゴシック" charset="-128"/>
              </a:rPr>
              <a:t> </a:t>
            </a:r>
            <a:r>
              <a:rPr lang="es-ES" altLang="es-ES" sz="1800" dirty="0" err="1">
                <a:ea typeface="ＭＳ Ｐゴシック" charset="-128"/>
              </a:rPr>
              <a:t>der</a:t>
            </a:r>
            <a:r>
              <a:rPr lang="es-ES" altLang="es-ES" sz="1800" dirty="0">
                <a:ea typeface="ＭＳ Ｐゴシック" charset="-128"/>
              </a:rPr>
              <a:t> </a:t>
            </a:r>
            <a:r>
              <a:rPr lang="es-ES" altLang="es-ES" sz="1800" dirty="0" err="1">
                <a:ea typeface="ＭＳ Ｐゴシック" charset="-128"/>
              </a:rPr>
              <a:t>Inflation</a:t>
            </a:r>
            <a:r>
              <a:rPr lang="es-ES" altLang="es-ES" sz="1800" dirty="0">
                <a:ea typeface="ＭＳ Ｐゴシック" charset="-128"/>
              </a:rPr>
              <a:t>, </a:t>
            </a:r>
            <a:r>
              <a:rPr lang="es-ES" altLang="es-ES" sz="1800" dirty="0" err="1">
                <a:ea typeface="ＭＳ Ｐゴシック" charset="-128"/>
              </a:rPr>
              <a:t>aber</a:t>
            </a:r>
            <a:r>
              <a:rPr lang="es-ES" altLang="es-ES" sz="1800" dirty="0">
                <a:ea typeface="ＭＳ Ｐゴシック" charset="-128"/>
              </a:rPr>
              <a:t> die </a:t>
            </a:r>
            <a:r>
              <a:rPr lang="es-ES" altLang="es-ES" sz="1800" dirty="0" err="1">
                <a:ea typeface="ＭＳ Ｐゴシック" charset="-128"/>
              </a:rPr>
              <a:t>aktuelle</a:t>
            </a:r>
            <a:r>
              <a:rPr lang="es-ES" altLang="es-ES" sz="1800" dirty="0">
                <a:ea typeface="ＭＳ Ｐゴシック" charset="-128"/>
              </a:rPr>
              <a:t> </a:t>
            </a:r>
            <a:r>
              <a:rPr lang="es-ES" altLang="es-ES" sz="1800" dirty="0" err="1">
                <a:ea typeface="ＭＳ Ｐゴシック" charset="-128"/>
              </a:rPr>
              <a:t>Situation</a:t>
            </a:r>
            <a:r>
              <a:rPr lang="es-ES" altLang="es-ES" sz="1800" dirty="0">
                <a:ea typeface="ＭＳ Ｐゴシック" charset="-128"/>
              </a:rPr>
              <a:t> </a:t>
            </a:r>
            <a:r>
              <a:rPr lang="es-ES" altLang="es-ES" sz="1800" dirty="0" err="1">
                <a:ea typeface="ＭＳ Ｐゴシック" charset="-128"/>
              </a:rPr>
              <a:t>wird</a:t>
            </a:r>
            <a:r>
              <a:rPr lang="es-ES" altLang="es-ES" sz="1800" dirty="0">
                <a:ea typeface="ＭＳ Ｐゴシック" charset="-128"/>
              </a:rPr>
              <a:t> in </a:t>
            </a:r>
            <a:r>
              <a:rPr lang="es-ES" altLang="es-ES" sz="1800" dirty="0" err="1">
                <a:ea typeface="ＭＳ Ｐゴシック" charset="-128"/>
              </a:rPr>
              <a:t>Betracht</a:t>
            </a:r>
            <a:r>
              <a:rPr lang="es-ES" altLang="es-ES" sz="1800" dirty="0">
                <a:ea typeface="ＭＳ Ｐゴシック" charset="-128"/>
              </a:rPr>
              <a:t> </a:t>
            </a:r>
            <a:r>
              <a:rPr lang="es-ES" altLang="es-ES" sz="1800" dirty="0" err="1">
                <a:ea typeface="ＭＳ Ｐゴシック" charset="-128"/>
              </a:rPr>
              <a:t>gezogen</a:t>
            </a:r>
            <a:r>
              <a:rPr lang="es-ES" altLang="es-ES" sz="1800" dirty="0">
                <a:ea typeface="ＭＳ Ｐゴシック" charset="-128"/>
              </a:rPr>
              <a:t>. Es </a:t>
            </a:r>
            <a:r>
              <a:rPr lang="es-ES" altLang="es-ES" sz="1800" dirty="0" err="1">
                <a:ea typeface="ＭＳ Ｐゴシック" charset="-128"/>
              </a:rPr>
              <a:t>wurde</a:t>
            </a:r>
            <a:r>
              <a:rPr lang="es-ES" altLang="es-ES" sz="1800" dirty="0">
                <a:ea typeface="ＭＳ Ｐゴシック" charset="-128"/>
              </a:rPr>
              <a:t> </a:t>
            </a:r>
            <a:r>
              <a:rPr lang="es-ES" altLang="es-ES" sz="1800" dirty="0" err="1">
                <a:ea typeface="ＭＳ Ｐゴシック" charset="-128"/>
              </a:rPr>
              <a:t>eine</a:t>
            </a:r>
            <a:r>
              <a:rPr lang="es-ES" altLang="es-ES" sz="1800" dirty="0">
                <a:ea typeface="ＭＳ Ｐゴシック" charset="-128"/>
              </a:rPr>
              <a:t> </a:t>
            </a:r>
            <a:r>
              <a:rPr lang="es-ES" altLang="es-ES" sz="1800" dirty="0" err="1">
                <a:ea typeface="ＭＳ Ｐゴシック" charset="-128"/>
              </a:rPr>
              <a:t>zusätzliche</a:t>
            </a:r>
            <a:r>
              <a:rPr lang="es-ES" altLang="es-ES" sz="1800" dirty="0">
                <a:ea typeface="ＭＳ Ｐゴシック" charset="-128"/>
              </a:rPr>
              <a:t> </a:t>
            </a:r>
            <a:r>
              <a:rPr lang="es-ES" altLang="es-ES" sz="1800" dirty="0" err="1">
                <a:ea typeface="ＭＳ Ｐゴシック" charset="-128"/>
              </a:rPr>
              <a:t>deutsche</a:t>
            </a:r>
            <a:r>
              <a:rPr lang="es-ES" altLang="es-ES" sz="1800" dirty="0">
                <a:ea typeface="ＭＳ Ｐゴシック" charset="-128"/>
              </a:rPr>
              <a:t> </a:t>
            </a:r>
            <a:r>
              <a:rPr lang="es-ES" altLang="es-ES" sz="1800" dirty="0" err="1">
                <a:ea typeface="ＭＳ Ｐゴシック" charset="-128"/>
              </a:rPr>
              <a:t>Lehrerin</a:t>
            </a:r>
            <a:r>
              <a:rPr lang="es-ES" altLang="es-ES" sz="1800" dirty="0">
                <a:ea typeface="ＭＳ Ｐゴシック" charset="-128"/>
              </a:rPr>
              <a:t> </a:t>
            </a:r>
            <a:r>
              <a:rPr lang="es-ES" altLang="es-ES" sz="1800" dirty="0" err="1">
                <a:ea typeface="ＭＳ Ｐゴシック" charset="-128"/>
              </a:rPr>
              <a:t>geplant</a:t>
            </a:r>
            <a:r>
              <a:rPr lang="es-ES" altLang="es-ES" sz="1800" dirty="0">
                <a:ea typeface="ＭＳ Ｐゴシック" charset="-128"/>
              </a:rPr>
              <a:t> </a:t>
            </a:r>
            <a:r>
              <a:rPr lang="es-ES" altLang="es-ES" sz="1800" dirty="0" err="1">
                <a:ea typeface="ＭＳ Ｐゴシック" charset="-128"/>
              </a:rPr>
              <a:t>für</a:t>
            </a:r>
            <a:r>
              <a:rPr lang="es-ES" altLang="es-ES" sz="1800" dirty="0">
                <a:ea typeface="ＭＳ Ｐゴシック" charset="-128"/>
              </a:rPr>
              <a:t> die </a:t>
            </a:r>
            <a:r>
              <a:rPr lang="es-ES" altLang="es-ES" sz="1800" dirty="0" err="1">
                <a:ea typeface="ＭＳ Ｐゴシック" charset="-128"/>
              </a:rPr>
              <a:t>Grundschule</a:t>
            </a:r>
            <a:r>
              <a:rPr lang="es-ES" altLang="es-ES" sz="1800" dirty="0">
                <a:ea typeface="ＭＳ Ｐゴシック" charset="-128"/>
              </a:rPr>
              <a:t>, </a:t>
            </a:r>
            <a:r>
              <a:rPr lang="es-ES" altLang="es-ES" sz="1800" dirty="0" err="1">
                <a:ea typeface="ＭＳ Ｐゴシック" charset="-128"/>
              </a:rPr>
              <a:t>eine</a:t>
            </a:r>
            <a:r>
              <a:rPr lang="es-ES" altLang="es-ES" sz="1800" dirty="0">
                <a:ea typeface="ＭＳ Ｐゴシック" charset="-128"/>
              </a:rPr>
              <a:t> </a:t>
            </a:r>
            <a:r>
              <a:rPr lang="es-ES" altLang="es-ES" sz="1800" dirty="0" err="1">
                <a:ea typeface="ＭＳ Ｐゴシック" charset="-128"/>
              </a:rPr>
              <a:t>Psychopädagogin</a:t>
            </a:r>
            <a:r>
              <a:rPr lang="es-ES" altLang="es-ES" sz="1800" dirty="0">
                <a:ea typeface="ＭＳ Ｐゴシック" charset="-128"/>
              </a:rPr>
              <a:t> </a:t>
            </a:r>
            <a:r>
              <a:rPr lang="es-ES" altLang="es-ES" sz="1800" dirty="0" err="1">
                <a:ea typeface="ＭＳ Ｐゴシック" charset="-128"/>
              </a:rPr>
              <a:t>und</a:t>
            </a:r>
            <a:r>
              <a:rPr lang="es-ES" altLang="es-ES" sz="1800" dirty="0">
                <a:ea typeface="ＭＳ Ｐゴシック" charset="-128"/>
              </a:rPr>
              <a:t> </a:t>
            </a:r>
            <a:r>
              <a:rPr lang="es-ES" altLang="es-ES" sz="1800" dirty="0" err="1">
                <a:ea typeface="ＭＳ Ｐゴシック" charset="-128"/>
              </a:rPr>
              <a:t>eine</a:t>
            </a:r>
            <a:r>
              <a:rPr lang="es-ES" altLang="es-ES" sz="1800" dirty="0">
                <a:ea typeface="ＭＳ Ｐゴシック" charset="-128"/>
              </a:rPr>
              <a:t> </a:t>
            </a:r>
            <a:r>
              <a:rPr lang="es-ES" altLang="es-ES" sz="1800" dirty="0" err="1">
                <a:ea typeface="ＭＳ Ｐゴシック" charset="-128"/>
              </a:rPr>
              <a:t>strukturelle</a:t>
            </a:r>
            <a:r>
              <a:rPr lang="es-ES" altLang="es-ES" sz="1800" dirty="0">
                <a:ea typeface="ＭＳ Ｐゴシック" charset="-128"/>
              </a:rPr>
              <a:t> </a:t>
            </a:r>
            <a:r>
              <a:rPr lang="es-ES" altLang="es-ES" sz="1800" dirty="0" err="1">
                <a:ea typeface="ＭＳ Ｐゴシック" charset="-128"/>
              </a:rPr>
              <a:t>Verstärkung</a:t>
            </a:r>
            <a:r>
              <a:rPr lang="es-ES" altLang="es-ES" sz="1800" dirty="0">
                <a:ea typeface="ＭＳ Ｐゴシック" charset="-128"/>
              </a:rPr>
              <a:t> </a:t>
            </a:r>
            <a:r>
              <a:rPr lang="es-ES" altLang="es-ES" sz="1800" dirty="0" err="1">
                <a:ea typeface="ＭＳ Ｐゴシック" charset="-128"/>
              </a:rPr>
              <a:t>der</a:t>
            </a:r>
            <a:r>
              <a:rPr lang="es-ES" altLang="es-ES" sz="1800" dirty="0">
                <a:ea typeface="ＭＳ Ｐゴシック" charset="-128"/>
              </a:rPr>
              <a:t> </a:t>
            </a:r>
            <a:r>
              <a:rPr lang="es-ES" altLang="es-ES" sz="1800" dirty="0" err="1">
                <a:ea typeface="ＭＳ Ｐゴシック" charset="-128"/>
              </a:rPr>
              <a:t>Nachmittagsbetreuung</a:t>
            </a:r>
            <a:r>
              <a:rPr lang="es-ES" altLang="es-ES" sz="1800" dirty="0">
                <a:ea typeface="ＭＳ Ｐゴシック" charset="-128"/>
              </a:rPr>
              <a:t>.</a:t>
            </a:r>
          </a:p>
          <a:p>
            <a:pPr eaLnBrk="1" hangingPunct="1">
              <a:lnSpc>
                <a:spcPct val="80000"/>
              </a:lnSpc>
            </a:pPr>
            <a:r>
              <a:rPr lang="de-CH" altLang="es-ES" sz="1800" dirty="0">
                <a:ea typeface="ＭＳ Ｐゴシック" charset="-128"/>
              </a:rPr>
              <a:t>Finanzierungskosten und Amortisation gemäss den Vorgaben des Treuhandvertrages. </a:t>
            </a:r>
          </a:p>
          <a:p>
            <a:pPr eaLnBrk="1" hangingPunct="1">
              <a:lnSpc>
                <a:spcPct val="80000"/>
              </a:lnSpc>
            </a:pPr>
            <a:r>
              <a:rPr lang="es-ES" altLang="es-ES" sz="1800" dirty="0" err="1">
                <a:ea typeface="ＭＳ Ｐゴシック" charset="-128"/>
              </a:rPr>
              <a:t>Geplanter</a:t>
            </a:r>
            <a:r>
              <a:rPr lang="es-ES" altLang="es-ES" sz="1800" dirty="0">
                <a:ea typeface="ＭＳ Ｐゴシック" charset="-128"/>
              </a:rPr>
              <a:t> </a:t>
            </a:r>
            <a:r>
              <a:rPr lang="es-ES" altLang="es-ES" sz="1800" dirty="0" err="1">
                <a:ea typeface="ＭＳ Ｐゴシック" charset="-128"/>
              </a:rPr>
              <a:t>Wechselkurs</a:t>
            </a:r>
            <a:r>
              <a:rPr lang="es-ES" altLang="es-ES" sz="1800" dirty="0">
                <a:ea typeface="ＭＳ Ｐゴシック" charset="-128"/>
              </a:rPr>
              <a:t> CRC-USD: 550 / USD-EUR 1.05. </a:t>
            </a:r>
            <a:r>
              <a:rPr lang="es-ES" altLang="es-ES" sz="1800" dirty="0" err="1">
                <a:ea typeface="ＭＳ Ｐゴシック" charset="-128"/>
              </a:rPr>
              <a:t>Ein</a:t>
            </a:r>
            <a:r>
              <a:rPr lang="es-ES" altLang="es-ES" sz="1800" dirty="0">
                <a:ea typeface="ＭＳ Ｐゴシック" charset="-128"/>
              </a:rPr>
              <a:t> </a:t>
            </a:r>
            <a:r>
              <a:rPr lang="es-ES" altLang="es-ES" sz="1800" dirty="0" err="1">
                <a:ea typeface="ＭＳ Ｐゴシック" charset="-128"/>
              </a:rPr>
              <a:t>tiefer</a:t>
            </a:r>
            <a:r>
              <a:rPr lang="es-ES" altLang="es-ES" sz="1800" dirty="0">
                <a:ea typeface="ＭＳ Ｐゴシック" charset="-128"/>
              </a:rPr>
              <a:t> USD-</a:t>
            </a:r>
            <a:r>
              <a:rPr lang="es-ES" altLang="es-ES" sz="1800" dirty="0" err="1">
                <a:ea typeface="ＭＳ Ｐゴシック" charset="-128"/>
              </a:rPr>
              <a:t>Kurs</a:t>
            </a:r>
            <a:r>
              <a:rPr lang="es-ES" altLang="es-ES" sz="1800" dirty="0">
                <a:ea typeface="ＭＳ Ｐゴシック" charset="-128"/>
              </a:rPr>
              <a:t> </a:t>
            </a:r>
            <a:r>
              <a:rPr lang="es-ES" altLang="es-ES" sz="1800" dirty="0" err="1">
                <a:ea typeface="ＭＳ Ｐゴシック" charset="-128"/>
              </a:rPr>
              <a:t>bedeutet</a:t>
            </a:r>
            <a:r>
              <a:rPr lang="es-ES" altLang="es-ES" sz="1800" dirty="0">
                <a:ea typeface="ＭＳ Ｐゴシック" charset="-128"/>
              </a:rPr>
              <a:t> </a:t>
            </a:r>
            <a:r>
              <a:rPr lang="es-ES" altLang="es-ES" sz="1800" dirty="0" err="1">
                <a:ea typeface="ＭＳ Ｐゴシック" charset="-128"/>
              </a:rPr>
              <a:t>Ersparnisse</a:t>
            </a:r>
            <a:r>
              <a:rPr lang="es-ES" altLang="es-ES" sz="1800" dirty="0">
                <a:ea typeface="ＭＳ Ｐゴシック" charset="-128"/>
              </a:rPr>
              <a:t> </a:t>
            </a:r>
            <a:r>
              <a:rPr lang="es-ES" altLang="es-ES" sz="1800" dirty="0" err="1">
                <a:ea typeface="ＭＳ Ｐゴシック" charset="-128"/>
              </a:rPr>
              <a:t>für</a:t>
            </a:r>
            <a:r>
              <a:rPr lang="es-ES" altLang="es-ES" sz="1800" dirty="0">
                <a:ea typeface="ＭＳ Ｐゴシック" charset="-128"/>
              </a:rPr>
              <a:t> die </a:t>
            </a:r>
            <a:r>
              <a:rPr lang="es-ES" altLang="es-ES" sz="1800" dirty="0" err="1">
                <a:ea typeface="ＭＳ Ｐゴシック" charset="-128"/>
              </a:rPr>
              <a:t>Schule</a:t>
            </a:r>
            <a:r>
              <a:rPr lang="es-ES" altLang="es-ES" sz="1800" dirty="0">
                <a:ea typeface="ＭＳ Ｐゴシック" charset="-128"/>
              </a:rPr>
              <a:t>.</a:t>
            </a:r>
          </a:p>
          <a:p>
            <a:pPr eaLnBrk="1" hangingPunct="1">
              <a:lnSpc>
                <a:spcPct val="80000"/>
              </a:lnSpc>
            </a:pPr>
            <a:r>
              <a:rPr lang="es-ES" altLang="es-ES" sz="1800" dirty="0" err="1">
                <a:ea typeface="ＭＳ Ｐゴシック" charset="-128"/>
              </a:rPr>
              <a:t>Für</a:t>
            </a:r>
            <a:r>
              <a:rPr lang="es-ES" altLang="es-ES" sz="1800" dirty="0">
                <a:ea typeface="ＭＳ Ｐゴシック" charset="-128"/>
              </a:rPr>
              <a:t> Ende 2024 </a:t>
            </a:r>
            <a:r>
              <a:rPr lang="es-ES" altLang="es-ES" sz="1800" dirty="0" err="1">
                <a:ea typeface="ＭＳ Ｐゴシック" charset="-128"/>
              </a:rPr>
              <a:t>ist</a:t>
            </a:r>
            <a:r>
              <a:rPr lang="es-ES" altLang="es-ES" sz="1800" dirty="0">
                <a:ea typeface="ＭＳ Ｐゴシック" charset="-128"/>
              </a:rPr>
              <a:t> </a:t>
            </a:r>
            <a:r>
              <a:rPr lang="es-ES" altLang="es-ES" sz="1800" dirty="0" err="1">
                <a:ea typeface="ＭＳ Ｐゴシック" charset="-128"/>
              </a:rPr>
              <a:t>eine</a:t>
            </a:r>
            <a:r>
              <a:rPr lang="es-ES" altLang="es-ES" sz="1800" dirty="0">
                <a:ea typeface="ＭＳ Ｐゴシック" charset="-128"/>
              </a:rPr>
              <a:t> </a:t>
            </a:r>
            <a:r>
              <a:rPr lang="es-ES" altLang="es-ES" sz="1800" dirty="0" err="1">
                <a:ea typeface="ＭＳ Ｐゴシック" charset="-128"/>
              </a:rPr>
              <a:t>Baumassnahme</a:t>
            </a:r>
            <a:r>
              <a:rPr lang="es-ES" altLang="es-ES" sz="1800" dirty="0">
                <a:ea typeface="ＭＳ Ｐゴシック" charset="-128"/>
              </a:rPr>
              <a:t> </a:t>
            </a:r>
            <a:r>
              <a:rPr lang="es-ES" altLang="es-ES" sz="1800" dirty="0" err="1">
                <a:ea typeface="ＭＳ Ｐゴシック" charset="-128"/>
              </a:rPr>
              <a:t>geplant</a:t>
            </a:r>
            <a:r>
              <a:rPr lang="es-ES" altLang="es-ES" sz="1800" dirty="0">
                <a:ea typeface="ＭＳ Ｐゴシック" charset="-128"/>
              </a:rPr>
              <a:t>. Neue </a:t>
            </a:r>
            <a:r>
              <a:rPr lang="es-ES" altLang="es-ES" sz="1800" dirty="0" err="1">
                <a:ea typeface="ＭＳ Ｐゴシック" charset="-128"/>
              </a:rPr>
              <a:t>zweistöckige</a:t>
            </a:r>
            <a:r>
              <a:rPr lang="es-ES" altLang="es-ES" sz="1800" dirty="0">
                <a:ea typeface="ＭＳ Ｐゴシック" charset="-128"/>
              </a:rPr>
              <a:t> Mensa, </a:t>
            </a:r>
            <a:r>
              <a:rPr lang="es-ES" altLang="es-ES" sz="1800" dirty="0" err="1">
                <a:ea typeface="ＭＳ Ｐゴシック" charset="-128"/>
              </a:rPr>
              <a:t>ein</a:t>
            </a:r>
            <a:r>
              <a:rPr lang="es-ES" altLang="es-ES" sz="1800" dirty="0">
                <a:ea typeface="ＭＳ Ｐゴシック" charset="-128"/>
              </a:rPr>
              <a:t> </a:t>
            </a:r>
            <a:r>
              <a:rPr lang="es-ES" altLang="es-ES" sz="1800" dirty="0" err="1">
                <a:ea typeface="ＭＳ Ｐゴシック" charset="-128"/>
              </a:rPr>
              <a:t>zweites</a:t>
            </a:r>
            <a:r>
              <a:rPr lang="es-ES" altLang="es-ES" sz="1800" dirty="0">
                <a:ea typeface="ＭＳ Ｐゴシック" charset="-128"/>
              </a:rPr>
              <a:t> </a:t>
            </a:r>
            <a:r>
              <a:rPr lang="es-ES" altLang="es-ES" sz="1800" dirty="0" err="1">
                <a:ea typeface="ＭＳ Ｐゴシック" charset="-128"/>
              </a:rPr>
              <a:t>Stockwerk</a:t>
            </a:r>
            <a:r>
              <a:rPr lang="es-ES" altLang="es-ES" sz="1800" dirty="0">
                <a:ea typeface="ＭＳ Ｐゴシック" charset="-128"/>
              </a:rPr>
              <a:t> </a:t>
            </a:r>
            <a:r>
              <a:rPr lang="es-ES" altLang="es-ES" sz="1800" dirty="0" err="1">
                <a:ea typeface="ＭＳ Ｐゴシック" charset="-128"/>
              </a:rPr>
              <a:t>im</a:t>
            </a:r>
            <a:r>
              <a:rPr lang="es-ES" altLang="es-ES" sz="1800" dirty="0">
                <a:ea typeface="ＭＳ Ｐゴシック" charset="-128"/>
              </a:rPr>
              <a:t> </a:t>
            </a:r>
            <a:r>
              <a:rPr lang="es-ES" altLang="es-ES" sz="1800" dirty="0" err="1">
                <a:ea typeface="ＭＳ Ｐゴシック" charset="-128"/>
              </a:rPr>
              <a:t>Pavillon</a:t>
            </a:r>
            <a:r>
              <a:rPr lang="es-ES" altLang="es-ES" sz="1800" dirty="0">
                <a:ea typeface="ＭＳ Ｐゴシック" charset="-128"/>
              </a:rPr>
              <a:t> 400 </a:t>
            </a:r>
            <a:r>
              <a:rPr lang="es-ES" altLang="es-ES" sz="1800" dirty="0" err="1">
                <a:ea typeface="ＭＳ Ｐゴシック" charset="-128"/>
              </a:rPr>
              <a:t>und</a:t>
            </a:r>
            <a:r>
              <a:rPr lang="es-ES" altLang="es-ES" sz="1800" dirty="0">
                <a:ea typeface="ＭＳ Ｐゴシック" charset="-128"/>
              </a:rPr>
              <a:t> </a:t>
            </a:r>
            <a:r>
              <a:rPr lang="es-ES" altLang="es-ES" sz="1800" dirty="0" err="1">
                <a:ea typeface="ＭＳ Ｐゴシック" charset="-128"/>
              </a:rPr>
              <a:t>Verschönerung</a:t>
            </a:r>
            <a:r>
              <a:rPr lang="es-ES" altLang="es-ES" sz="1800" dirty="0">
                <a:ea typeface="ＭＳ Ｐゴシック" charset="-128"/>
              </a:rPr>
              <a:t> des </a:t>
            </a:r>
            <a:r>
              <a:rPr lang="es-ES" altLang="es-ES" sz="1800" dirty="0" err="1">
                <a:ea typeface="ＭＳ Ｐゴシック" charset="-128"/>
              </a:rPr>
              <a:t>Pausenhofs</a:t>
            </a:r>
            <a:r>
              <a:rPr lang="es-ES" altLang="es-ES" sz="1800" dirty="0">
                <a:ea typeface="ＭＳ Ｐゴシック" charset="-128"/>
              </a:rPr>
              <a:t> Costa Rica. </a:t>
            </a:r>
            <a:r>
              <a:rPr lang="es-ES" altLang="es-ES" sz="1800" dirty="0" err="1">
                <a:ea typeface="ＭＳ Ｐゴシック" charset="-128"/>
              </a:rPr>
              <a:t>Aktuell</a:t>
            </a:r>
            <a:r>
              <a:rPr lang="es-ES" altLang="es-ES" sz="1800" dirty="0">
                <a:ea typeface="ＭＳ Ｐゴシック" charset="-128"/>
              </a:rPr>
              <a:t> </a:t>
            </a:r>
            <a:r>
              <a:rPr lang="es-ES" altLang="es-ES" sz="1800" dirty="0" err="1">
                <a:ea typeface="ＭＳ Ｐゴシック" charset="-128"/>
              </a:rPr>
              <a:t>befindet</a:t>
            </a:r>
            <a:r>
              <a:rPr lang="es-ES" altLang="es-ES" sz="1800" dirty="0">
                <a:ea typeface="ＭＳ Ｐゴシック" charset="-128"/>
              </a:rPr>
              <a:t> </a:t>
            </a:r>
            <a:r>
              <a:rPr lang="es-ES" altLang="es-ES" sz="1800" dirty="0" err="1">
                <a:ea typeface="ＭＳ Ｐゴシック" charset="-128"/>
              </a:rPr>
              <a:t>sich</a:t>
            </a:r>
            <a:r>
              <a:rPr lang="es-ES" altLang="es-ES" sz="1800" dirty="0">
                <a:ea typeface="ＭＳ Ｐゴシック" charset="-128"/>
              </a:rPr>
              <a:t> das </a:t>
            </a:r>
            <a:r>
              <a:rPr lang="es-ES" altLang="es-ES" sz="1800" dirty="0" err="1">
                <a:ea typeface="ＭＳ Ｐゴシック" charset="-128"/>
              </a:rPr>
              <a:t>Projekt</a:t>
            </a:r>
            <a:r>
              <a:rPr lang="es-ES" altLang="es-ES" sz="1800" dirty="0">
                <a:ea typeface="ＭＳ Ｐゴシック" charset="-128"/>
              </a:rPr>
              <a:t> in </a:t>
            </a:r>
            <a:r>
              <a:rPr lang="es-ES" altLang="es-ES" sz="1800" dirty="0" err="1">
                <a:ea typeface="ＭＳ Ｐゴシック" charset="-128"/>
              </a:rPr>
              <a:t>der</a:t>
            </a:r>
            <a:r>
              <a:rPr lang="es-ES" altLang="es-ES" sz="1800" dirty="0">
                <a:ea typeface="ＭＳ Ｐゴシック" charset="-128"/>
              </a:rPr>
              <a:t> </a:t>
            </a:r>
            <a:r>
              <a:rPr lang="es-ES" altLang="es-ES" sz="1800" dirty="0" err="1">
                <a:ea typeface="ＭＳ Ｐゴシック" charset="-128"/>
              </a:rPr>
              <a:t>Vorprojektphase</a:t>
            </a:r>
            <a:r>
              <a:rPr lang="es-ES" altLang="es-ES" sz="1800" dirty="0">
                <a:ea typeface="ＭＳ Ｐゴシック" charset="-128"/>
              </a:rPr>
              <a:t>. Es </a:t>
            </a:r>
            <a:r>
              <a:rPr lang="es-ES" altLang="es-ES" sz="1800" dirty="0" err="1">
                <a:ea typeface="ＭＳ Ｐゴシック" charset="-128"/>
              </a:rPr>
              <a:t>wurde</a:t>
            </a:r>
            <a:r>
              <a:rPr lang="es-ES" altLang="es-ES" sz="1800" dirty="0">
                <a:ea typeface="ＭＳ Ｐゴシック" charset="-128"/>
              </a:rPr>
              <a:t> </a:t>
            </a:r>
            <a:r>
              <a:rPr lang="es-ES" altLang="es-ES" sz="1800" dirty="0" err="1">
                <a:ea typeface="ＭＳ Ｐゴシック" charset="-128"/>
              </a:rPr>
              <a:t>eine</a:t>
            </a:r>
            <a:r>
              <a:rPr lang="es-ES" altLang="es-ES" sz="1800" dirty="0">
                <a:ea typeface="ＭＳ Ｐゴシック" charset="-128"/>
              </a:rPr>
              <a:t> </a:t>
            </a:r>
            <a:r>
              <a:rPr lang="es-ES" altLang="es-ES" sz="1800" dirty="0" err="1">
                <a:ea typeface="ＭＳ Ｐゴシック" charset="-128"/>
              </a:rPr>
              <a:t>Anfrage</a:t>
            </a:r>
            <a:r>
              <a:rPr lang="es-ES" altLang="es-ES" sz="1800" dirty="0">
                <a:ea typeface="ＭＳ Ｐゴシック" charset="-128"/>
              </a:rPr>
              <a:t> </a:t>
            </a:r>
            <a:r>
              <a:rPr lang="es-ES" altLang="es-ES" sz="1800" dirty="0" err="1">
                <a:ea typeface="ＭＳ Ｐゴシック" charset="-128"/>
              </a:rPr>
              <a:t>für</a:t>
            </a:r>
            <a:r>
              <a:rPr lang="es-ES" altLang="es-ES" sz="1800" dirty="0">
                <a:ea typeface="ＭＳ Ｐゴシック" charset="-128"/>
              </a:rPr>
              <a:t> </a:t>
            </a:r>
            <a:r>
              <a:rPr lang="es-ES" altLang="es-ES" sz="1800" dirty="0" err="1">
                <a:ea typeface="ＭＳ Ｐゴシック" charset="-128"/>
              </a:rPr>
              <a:t>Zuwendungen</a:t>
            </a:r>
            <a:r>
              <a:rPr lang="es-ES" altLang="es-ES" sz="1800" dirty="0">
                <a:ea typeface="ＭＳ Ｐゴシック" charset="-128"/>
              </a:rPr>
              <a:t> in </a:t>
            </a:r>
            <a:r>
              <a:rPr lang="es-ES" altLang="es-ES" sz="1800" dirty="0" err="1">
                <a:ea typeface="ＭＳ Ｐゴシック" charset="-128"/>
              </a:rPr>
              <a:t>Deutschland</a:t>
            </a:r>
            <a:r>
              <a:rPr lang="es-ES" altLang="es-ES" sz="1800" dirty="0">
                <a:ea typeface="ＭＳ Ｐゴシック" charset="-128"/>
              </a:rPr>
              <a:t> </a:t>
            </a:r>
            <a:r>
              <a:rPr lang="es-ES" altLang="es-ES" sz="1800" dirty="0" err="1">
                <a:ea typeface="ＭＳ Ｐゴシック" charset="-128"/>
              </a:rPr>
              <a:t>eingereicht</a:t>
            </a:r>
            <a:r>
              <a:rPr lang="es-ES" altLang="es-ES" sz="1800" dirty="0">
                <a:ea typeface="ＭＳ Ｐゴシック" charset="-128"/>
              </a:rPr>
              <a:t>, </a:t>
            </a:r>
            <a:r>
              <a:rPr lang="es-ES" altLang="es-ES" sz="1800" dirty="0" err="1">
                <a:ea typeface="ＭＳ Ｐゴシック" charset="-128"/>
              </a:rPr>
              <a:t>zurzeit</a:t>
            </a:r>
            <a:r>
              <a:rPr lang="es-ES" altLang="es-ES" sz="1800" dirty="0">
                <a:ea typeface="ＭＳ Ｐゴシック" charset="-128"/>
              </a:rPr>
              <a:t> in </a:t>
            </a:r>
            <a:r>
              <a:rPr lang="es-ES" altLang="es-ES" sz="1800" dirty="0" err="1">
                <a:ea typeface="ＭＳ Ｐゴシック" charset="-128"/>
              </a:rPr>
              <a:t>Bearbeitung</a:t>
            </a:r>
            <a:r>
              <a:rPr lang="es-ES" altLang="es-ES" sz="1800" dirty="0">
                <a:ea typeface="ＭＳ Ｐゴシック" charset="-128"/>
              </a:rPr>
              <a:t>. </a:t>
            </a:r>
          </a:p>
          <a:p>
            <a:pPr eaLnBrk="1" hangingPunct="1">
              <a:lnSpc>
                <a:spcPct val="80000"/>
              </a:lnSpc>
            </a:pPr>
            <a:endParaRPr lang="es-ES" altLang="es-ES" sz="1800" dirty="0">
              <a:ea typeface="ＭＳ Ｐゴシック" charset="-128"/>
            </a:endParaRPr>
          </a:p>
          <a:p>
            <a:pPr eaLnBrk="1" hangingPunct="1">
              <a:lnSpc>
                <a:spcPct val="80000"/>
              </a:lnSpc>
            </a:pPr>
            <a:endParaRPr lang="es-CR" altLang="es-ES" sz="1800" dirty="0">
              <a:ea typeface="ＭＳ Ｐゴシック" charset="-128"/>
            </a:endParaRPr>
          </a:p>
          <a:p>
            <a:pPr eaLnBrk="1" hangingPunct="1">
              <a:lnSpc>
                <a:spcPct val="80000"/>
              </a:lnSpc>
            </a:pPr>
            <a:endParaRPr lang="es-CR" altLang="es-ES" sz="1800" dirty="0">
              <a:ea typeface="ＭＳ Ｐゴシック" charset="-128"/>
            </a:endParaRPr>
          </a:p>
          <a:p>
            <a:pPr eaLnBrk="1" hangingPunct="1">
              <a:lnSpc>
                <a:spcPct val="80000"/>
              </a:lnSpc>
            </a:pPr>
            <a:endParaRPr lang="es-CR" altLang="es-ES" sz="1800" dirty="0">
              <a:ea typeface="ＭＳ Ｐゴシック" charset="-128"/>
            </a:endParaRPr>
          </a:p>
          <a:p>
            <a:pPr eaLnBrk="1" hangingPunct="1">
              <a:lnSpc>
                <a:spcPct val="80000"/>
              </a:lnSpc>
            </a:pPr>
            <a:endParaRPr lang="es-CR" altLang="es-ES" sz="1800" dirty="0">
              <a:ea typeface="ＭＳ Ｐゴシック" charset="-128"/>
            </a:endParaRPr>
          </a:p>
          <a:p>
            <a:pPr eaLnBrk="1" hangingPunct="1">
              <a:lnSpc>
                <a:spcPct val="80000"/>
              </a:lnSpc>
            </a:pPr>
            <a:endParaRPr lang="es-CR" altLang="es-ES" sz="2000" dirty="0">
              <a:ea typeface="ＭＳ Ｐゴシック" charset="-128"/>
            </a:endParaRPr>
          </a:p>
        </p:txBody>
      </p:sp>
      <p:sp>
        <p:nvSpPr>
          <p:cNvPr id="5" name="CuadroTexto 4">
            <a:extLst>
              <a:ext uri="{FF2B5EF4-FFF2-40B4-BE49-F238E27FC236}">
                <a16:creationId xmlns:a16="http://schemas.microsoft.com/office/drawing/2014/main" id="{1238397E-BB98-47B5-8A7E-73B8EC8D92AA}"/>
              </a:ext>
            </a:extLst>
          </p:cNvPr>
          <p:cNvSpPr txBox="1"/>
          <p:nvPr/>
        </p:nvSpPr>
        <p:spPr>
          <a:xfrm>
            <a:off x="368782" y="6430615"/>
            <a:ext cx="7515585" cy="276999"/>
          </a:xfrm>
          <a:prstGeom prst="rect">
            <a:avLst/>
          </a:prstGeom>
          <a:noFill/>
        </p:spPr>
        <p:txBody>
          <a:bodyPr wrap="square" rtlCol="0">
            <a:spAutoFit/>
          </a:bodyPr>
          <a:lstStyle/>
          <a:p>
            <a:r>
              <a:rPr lang="es-ES" sz="1200" dirty="0"/>
              <a:t>* </a:t>
            </a:r>
            <a:r>
              <a:rPr lang="es-ES" sz="1200" dirty="0" err="1"/>
              <a:t>Basierend</a:t>
            </a:r>
            <a:r>
              <a:rPr lang="es-ES" sz="1200" dirty="0"/>
              <a:t> </a:t>
            </a:r>
            <a:r>
              <a:rPr lang="es-ES" sz="1200" dirty="0" err="1"/>
              <a:t>auf</a:t>
            </a:r>
            <a:r>
              <a:rPr lang="es-ES" sz="1200" dirty="0"/>
              <a:t> </a:t>
            </a:r>
            <a:r>
              <a:rPr lang="es-ES" sz="1200" dirty="0" err="1"/>
              <a:t>dem</a:t>
            </a:r>
            <a:r>
              <a:rPr lang="es-ES" sz="1200" dirty="0"/>
              <a:t> </a:t>
            </a:r>
            <a:r>
              <a:rPr lang="es-ES" sz="1200" dirty="0" err="1"/>
              <a:t>im</a:t>
            </a:r>
            <a:r>
              <a:rPr lang="es-ES" sz="1200" dirty="0"/>
              <a:t> </a:t>
            </a:r>
            <a:r>
              <a:rPr lang="es-ES" sz="1200" dirty="0" err="1"/>
              <a:t>Oktober</a:t>
            </a:r>
            <a:r>
              <a:rPr lang="es-ES" sz="1200" dirty="0"/>
              <a:t> 2023 </a:t>
            </a:r>
            <a:r>
              <a:rPr lang="es-ES" sz="1200" dirty="0" err="1"/>
              <a:t>erstellten</a:t>
            </a:r>
            <a:r>
              <a:rPr lang="es-ES" sz="1200" dirty="0"/>
              <a:t> </a:t>
            </a:r>
            <a:r>
              <a:rPr lang="es-ES" sz="1200" dirty="0" err="1"/>
              <a:t>und</a:t>
            </a:r>
            <a:r>
              <a:rPr lang="es-ES" sz="1200" dirty="0"/>
              <a:t> </a:t>
            </a:r>
            <a:r>
              <a:rPr lang="es-ES" sz="1200" dirty="0" err="1"/>
              <a:t>verabschiedeten</a:t>
            </a:r>
            <a:r>
              <a:rPr lang="es-ES" sz="1200" dirty="0"/>
              <a:t> Budget </a:t>
            </a:r>
            <a:r>
              <a:rPr lang="es-ES" sz="1200" dirty="0" err="1"/>
              <a:t>für</a:t>
            </a:r>
            <a:r>
              <a:rPr lang="es-ES" sz="1200" dirty="0"/>
              <a:t> 2024</a:t>
            </a:r>
            <a:endParaRPr lang="es-CR"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o 1">
            <a:extLst>
              <a:ext uri="{FF2B5EF4-FFF2-40B4-BE49-F238E27FC236}">
                <a16:creationId xmlns:a16="http://schemas.microsoft.com/office/drawing/2014/main" id="{21E218BE-A2F4-45D9-ACF2-79B90314314F}"/>
              </a:ext>
            </a:extLst>
          </p:cNvPr>
          <p:cNvGraphicFramePr>
            <a:graphicFrameLocks noChangeAspect="1"/>
          </p:cNvGraphicFramePr>
          <p:nvPr>
            <p:extLst>
              <p:ext uri="{D42A27DB-BD31-4B8C-83A1-F6EECF244321}">
                <p14:modId xmlns:p14="http://schemas.microsoft.com/office/powerpoint/2010/main" val="489895728"/>
              </p:ext>
            </p:extLst>
          </p:nvPr>
        </p:nvGraphicFramePr>
        <p:xfrm>
          <a:off x="213179" y="978882"/>
          <a:ext cx="6377915" cy="5258429"/>
        </p:xfrm>
        <a:graphic>
          <a:graphicData uri="http://schemas.openxmlformats.org/presentationml/2006/ole">
            <mc:AlternateContent xmlns:mc="http://schemas.openxmlformats.org/markup-compatibility/2006">
              <mc:Choice xmlns:v="urn:schemas-microsoft-com:vml" Requires="v">
                <p:oleObj name="Worksheet" r:id="rId2" imgW="5137212" imgH="4235311" progId="Excel.Sheet.12">
                  <p:link updateAutomatic="1"/>
                </p:oleObj>
              </mc:Choice>
              <mc:Fallback>
                <p:oleObj name="Worksheet" r:id="rId2" imgW="5137212" imgH="4235311" progId="Excel.Sheet.12">
                  <p:link updateAutomatic="1"/>
                  <p:pic>
                    <p:nvPicPr>
                      <p:cNvPr id="2" name="Objeto 1">
                        <a:extLst>
                          <a:ext uri="{FF2B5EF4-FFF2-40B4-BE49-F238E27FC236}">
                            <a16:creationId xmlns:a16="http://schemas.microsoft.com/office/drawing/2014/main" id="{21E218BE-A2F4-45D9-ACF2-79B90314314F}"/>
                          </a:ext>
                        </a:extLst>
                      </p:cNvPr>
                      <p:cNvPicPr/>
                      <p:nvPr/>
                    </p:nvPicPr>
                    <p:blipFill>
                      <a:blip r:embed="rId3"/>
                      <a:stretch>
                        <a:fillRect/>
                      </a:stretch>
                    </p:blipFill>
                    <p:spPr>
                      <a:xfrm>
                        <a:off x="213179" y="978882"/>
                        <a:ext cx="6377915" cy="5258429"/>
                      </a:xfrm>
                      <a:prstGeom prst="rect">
                        <a:avLst/>
                      </a:prstGeom>
                    </p:spPr>
                  </p:pic>
                </p:oleObj>
              </mc:Fallback>
            </mc:AlternateContent>
          </a:graphicData>
        </a:graphic>
      </p:graphicFrame>
      <p:sp>
        <p:nvSpPr>
          <p:cNvPr id="29698" name="Rectangle 2"/>
          <p:cNvSpPr>
            <a:spLocks noGrp="1" noChangeArrowheads="1"/>
          </p:cNvSpPr>
          <p:nvPr>
            <p:ph type="title"/>
          </p:nvPr>
        </p:nvSpPr>
        <p:spPr>
          <a:xfrm>
            <a:off x="611560" y="129586"/>
            <a:ext cx="8229600" cy="1143000"/>
          </a:xfrm>
        </p:spPr>
        <p:txBody>
          <a:bodyPr/>
          <a:lstStyle/>
          <a:p>
            <a:pPr eaLnBrk="1" hangingPunct="1"/>
            <a:r>
              <a:rPr lang="es-CR" altLang="es-ES" sz="2200" b="1" dirty="0" err="1">
                <a:solidFill>
                  <a:schemeClr val="tx1"/>
                </a:solidFill>
                <a:ea typeface="ＭＳ Ｐゴシック" charset="-128"/>
              </a:rPr>
              <a:t>Für</a:t>
            </a:r>
            <a:r>
              <a:rPr lang="es-CR" altLang="es-ES" sz="2200" b="1" dirty="0">
                <a:solidFill>
                  <a:schemeClr val="tx1"/>
                </a:solidFill>
                <a:ea typeface="ＭＳ Ｐゴシック" charset="-128"/>
              </a:rPr>
              <a:t> das </a:t>
            </a:r>
            <a:r>
              <a:rPr lang="es-CR" altLang="es-ES" sz="2200" b="1" dirty="0" err="1">
                <a:solidFill>
                  <a:schemeClr val="tx1"/>
                </a:solidFill>
                <a:ea typeface="ＭＳ Ｐゴシック" charset="-128"/>
              </a:rPr>
              <a:t>Jahr</a:t>
            </a:r>
            <a:r>
              <a:rPr lang="es-CR" altLang="es-ES" sz="2200" b="1" dirty="0">
                <a:solidFill>
                  <a:schemeClr val="tx1"/>
                </a:solidFill>
                <a:ea typeface="ＭＳ Ｐゴシック" charset="-128"/>
              </a:rPr>
              <a:t> 2024 </a:t>
            </a:r>
            <a:r>
              <a:rPr lang="es-CR" altLang="es-ES" sz="2200" b="1" dirty="0" err="1">
                <a:solidFill>
                  <a:schemeClr val="tx1"/>
                </a:solidFill>
                <a:ea typeface="ＭＳ Ｐゴシック" charset="-128"/>
              </a:rPr>
              <a:t>planen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wir</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mit</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einem</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kleinen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Gewinn</a:t>
            </a:r>
            <a:r>
              <a:rPr lang="es-CR" altLang="es-ES" sz="2200" b="1" dirty="0">
                <a:solidFill>
                  <a:schemeClr val="tx1"/>
                </a:solidFill>
                <a:ea typeface="ＭＳ Ｐゴシック" charset="-128"/>
              </a:rPr>
              <a:t>.</a:t>
            </a:r>
            <a:r>
              <a:rPr lang="es-CR" altLang="es-ES" sz="2200" b="1" dirty="0">
                <a:ea typeface="ＭＳ Ｐゴシック" charset="-128"/>
              </a:rPr>
              <a:t>(</a:t>
            </a:r>
            <a:r>
              <a:rPr lang="es-CR" altLang="es-ES" sz="2200" b="1" dirty="0" err="1">
                <a:ea typeface="ＭＳ Ｐゴシック" charset="-128"/>
              </a:rPr>
              <a:t>Zahlen</a:t>
            </a:r>
            <a:r>
              <a:rPr lang="es-CR" altLang="es-ES" sz="2200" b="1" dirty="0">
                <a:ea typeface="ＭＳ Ｐゴシック" charset="-128"/>
              </a:rPr>
              <a:t> in CRC)</a:t>
            </a:r>
            <a:br>
              <a:rPr lang="es-CR" altLang="es-ES" sz="2200" b="1" dirty="0">
                <a:solidFill>
                  <a:schemeClr val="tx1"/>
                </a:solidFill>
                <a:ea typeface="ＭＳ Ｐゴシック" charset="-128"/>
              </a:rPr>
            </a:br>
            <a:endParaRPr lang="en-US" altLang="es-ES" sz="2200" b="1" dirty="0">
              <a:ea typeface="ＭＳ Ｐゴシック" charset="-128"/>
            </a:endParaRPr>
          </a:p>
        </p:txBody>
      </p:sp>
      <p:sp>
        <p:nvSpPr>
          <p:cNvPr id="7" name="Rectángulo 6"/>
          <p:cNvSpPr/>
          <p:nvPr/>
        </p:nvSpPr>
        <p:spPr>
          <a:xfrm>
            <a:off x="2693101" y="1720358"/>
            <a:ext cx="3744416" cy="216139"/>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8" name="Rectángulo redondeado 7"/>
          <p:cNvSpPr/>
          <p:nvPr/>
        </p:nvSpPr>
        <p:spPr>
          <a:xfrm>
            <a:off x="6607129" y="921042"/>
            <a:ext cx="2409193" cy="597100"/>
          </a:xfrm>
          <a:prstGeom prst="round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200" dirty="0" err="1">
                <a:solidFill>
                  <a:schemeClr val="tx1"/>
                </a:solidFill>
              </a:rPr>
              <a:t>Erhöhung</a:t>
            </a:r>
            <a:r>
              <a:rPr lang="es-ES" sz="1200" dirty="0">
                <a:solidFill>
                  <a:schemeClr val="tx1"/>
                </a:solidFill>
              </a:rPr>
              <a:t> </a:t>
            </a:r>
            <a:r>
              <a:rPr lang="es-ES" sz="1200" dirty="0" err="1">
                <a:solidFill>
                  <a:schemeClr val="tx1"/>
                </a:solidFill>
              </a:rPr>
              <a:t>der</a:t>
            </a:r>
            <a:r>
              <a:rPr lang="es-ES" sz="1200" dirty="0">
                <a:solidFill>
                  <a:schemeClr val="tx1"/>
                </a:solidFill>
              </a:rPr>
              <a:t> </a:t>
            </a:r>
            <a:r>
              <a:rPr lang="es-ES" sz="1200" dirty="0" err="1">
                <a:solidFill>
                  <a:schemeClr val="tx1"/>
                </a:solidFill>
              </a:rPr>
              <a:t>Monatsgebühren</a:t>
            </a:r>
            <a:r>
              <a:rPr lang="es-ES" sz="1200" dirty="0">
                <a:solidFill>
                  <a:schemeClr val="tx1"/>
                </a:solidFill>
              </a:rPr>
              <a:t> </a:t>
            </a:r>
            <a:r>
              <a:rPr lang="es-ES" sz="1200" dirty="0" err="1">
                <a:solidFill>
                  <a:schemeClr val="tx1"/>
                </a:solidFill>
              </a:rPr>
              <a:t>um</a:t>
            </a:r>
            <a:r>
              <a:rPr lang="es-ES" sz="1200" dirty="0">
                <a:solidFill>
                  <a:schemeClr val="tx1"/>
                </a:solidFill>
              </a:rPr>
              <a:t> 3.26%. </a:t>
            </a:r>
            <a:r>
              <a:rPr lang="es-ES" sz="1200" dirty="0" err="1">
                <a:solidFill>
                  <a:schemeClr val="tx1"/>
                </a:solidFill>
              </a:rPr>
              <a:t>Planung</a:t>
            </a:r>
            <a:r>
              <a:rPr lang="es-ES" sz="1200" dirty="0">
                <a:solidFill>
                  <a:schemeClr val="tx1"/>
                </a:solidFill>
              </a:rPr>
              <a:t> </a:t>
            </a:r>
            <a:r>
              <a:rPr lang="es-ES" sz="1200" dirty="0" err="1">
                <a:solidFill>
                  <a:schemeClr val="tx1"/>
                </a:solidFill>
              </a:rPr>
              <a:t>mit</a:t>
            </a:r>
            <a:r>
              <a:rPr lang="es-ES" sz="1200" dirty="0">
                <a:solidFill>
                  <a:schemeClr val="tx1"/>
                </a:solidFill>
              </a:rPr>
              <a:t> </a:t>
            </a:r>
            <a:r>
              <a:rPr lang="es-ES" sz="1200" dirty="0" err="1">
                <a:solidFill>
                  <a:schemeClr val="tx1"/>
                </a:solidFill>
              </a:rPr>
              <a:t>weniger</a:t>
            </a:r>
            <a:r>
              <a:rPr lang="es-ES" sz="1200" dirty="0">
                <a:solidFill>
                  <a:schemeClr val="tx1"/>
                </a:solidFill>
              </a:rPr>
              <a:t> </a:t>
            </a:r>
            <a:r>
              <a:rPr lang="es-ES" sz="1200" dirty="0" err="1">
                <a:solidFill>
                  <a:schemeClr val="tx1"/>
                </a:solidFill>
              </a:rPr>
              <a:t>Schülerinnen</a:t>
            </a:r>
            <a:r>
              <a:rPr lang="es-ES" sz="1200" dirty="0">
                <a:solidFill>
                  <a:schemeClr val="tx1"/>
                </a:solidFill>
              </a:rPr>
              <a:t> </a:t>
            </a:r>
            <a:r>
              <a:rPr lang="es-ES" sz="1200" dirty="0" err="1">
                <a:solidFill>
                  <a:schemeClr val="tx1"/>
                </a:solidFill>
              </a:rPr>
              <a:t>und</a:t>
            </a:r>
            <a:r>
              <a:rPr lang="es-ES" sz="1200" dirty="0">
                <a:solidFill>
                  <a:schemeClr val="tx1"/>
                </a:solidFill>
              </a:rPr>
              <a:t> </a:t>
            </a:r>
            <a:r>
              <a:rPr lang="es-ES" sz="1200" dirty="0" err="1">
                <a:solidFill>
                  <a:schemeClr val="tx1"/>
                </a:solidFill>
              </a:rPr>
              <a:t>Schüler</a:t>
            </a:r>
            <a:endParaRPr lang="es-CR" sz="1200" dirty="0">
              <a:solidFill>
                <a:schemeClr val="tx1"/>
              </a:solidFill>
            </a:endParaRPr>
          </a:p>
        </p:txBody>
      </p:sp>
      <p:cxnSp>
        <p:nvCxnSpPr>
          <p:cNvPr id="9" name="Conector recto de flecha 8"/>
          <p:cNvCxnSpPr>
            <a:cxnSpLocks/>
            <a:stCxn id="8" idx="2"/>
            <a:endCxn id="7" idx="0"/>
          </p:cNvCxnSpPr>
          <p:nvPr/>
        </p:nvCxnSpPr>
        <p:spPr>
          <a:xfrm flipH="1">
            <a:off x="4565309" y="1518142"/>
            <a:ext cx="3246417" cy="202216"/>
          </a:xfrm>
          <a:prstGeom prst="straightConnector1">
            <a:avLst/>
          </a:prstGeom>
          <a:ln w="47625">
            <a:solidFill>
              <a:srgbClr val="FFFF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7" name="Rectángulo 16"/>
          <p:cNvSpPr/>
          <p:nvPr/>
        </p:nvSpPr>
        <p:spPr>
          <a:xfrm>
            <a:off x="2696551" y="2189838"/>
            <a:ext cx="3737516" cy="194913"/>
          </a:xfrm>
          <a:prstGeom prst="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18" name="Rectángulo redondeado 17"/>
          <p:cNvSpPr/>
          <p:nvPr/>
        </p:nvSpPr>
        <p:spPr>
          <a:xfrm>
            <a:off x="6598252" y="1906307"/>
            <a:ext cx="2483741" cy="425586"/>
          </a:xfrm>
          <a:prstGeom prst="round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a:solidFill>
                  <a:schemeClr val="tx1"/>
                </a:solidFill>
              </a:rPr>
              <a:t>1 BPLK </a:t>
            </a:r>
            <a:r>
              <a:rPr lang="es-CR" sz="1200" dirty="0" err="1">
                <a:solidFill>
                  <a:schemeClr val="tx1"/>
                </a:solidFill>
              </a:rPr>
              <a:t>weniger</a:t>
            </a:r>
            <a:r>
              <a:rPr lang="es-CR" sz="1200" dirty="0">
                <a:solidFill>
                  <a:schemeClr val="tx1"/>
                </a:solidFill>
              </a:rPr>
              <a:t> </a:t>
            </a:r>
            <a:r>
              <a:rPr lang="es-CR" sz="1200" dirty="0" err="1">
                <a:solidFill>
                  <a:schemeClr val="tx1"/>
                </a:solidFill>
              </a:rPr>
              <a:t>refinanziert</a:t>
            </a:r>
            <a:r>
              <a:rPr lang="es-CR" sz="1200" dirty="0">
                <a:solidFill>
                  <a:schemeClr val="tx1"/>
                </a:solidFill>
              </a:rPr>
              <a:t>, </a:t>
            </a:r>
            <a:r>
              <a:rPr lang="es-CR" sz="1200" dirty="0" err="1">
                <a:solidFill>
                  <a:schemeClr val="tx1"/>
                </a:solidFill>
              </a:rPr>
              <a:t>neu</a:t>
            </a:r>
            <a:r>
              <a:rPr lang="es-CR" sz="1200" dirty="0">
                <a:solidFill>
                  <a:schemeClr val="tx1"/>
                </a:solidFill>
              </a:rPr>
              <a:t> </a:t>
            </a:r>
            <a:r>
              <a:rPr lang="es-CR" sz="1200" dirty="0" err="1">
                <a:solidFill>
                  <a:schemeClr val="tx1"/>
                </a:solidFill>
              </a:rPr>
              <a:t>lokal</a:t>
            </a:r>
            <a:r>
              <a:rPr lang="es-CR" sz="1200" dirty="0">
                <a:solidFill>
                  <a:schemeClr val="tx1"/>
                </a:solidFill>
              </a:rPr>
              <a:t> </a:t>
            </a:r>
            <a:r>
              <a:rPr lang="es-CR" sz="1200" dirty="0" err="1">
                <a:solidFill>
                  <a:schemeClr val="tx1"/>
                </a:solidFill>
              </a:rPr>
              <a:t>eingestellt</a:t>
            </a:r>
            <a:endParaRPr lang="es-CR" sz="1200" dirty="0">
              <a:solidFill>
                <a:schemeClr val="tx1"/>
              </a:solidFill>
            </a:endParaRPr>
          </a:p>
        </p:txBody>
      </p:sp>
      <p:cxnSp>
        <p:nvCxnSpPr>
          <p:cNvPr id="19" name="Conector recto de flecha 18"/>
          <p:cNvCxnSpPr>
            <a:cxnSpLocks/>
            <a:stCxn id="18" idx="1"/>
            <a:endCxn id="17" idx="3"/>
          </p:cNvCxnSpPr>
          <p:nvPr/>
        </p:nvCxnSpPr>
        <p:spPr>
          <a:xfrm flipH="1">
            <a:off x="6434067" y="2119100"/>
            <a:ext cx="164185" cy="168195"/>
          </a:xfrm>
          <a:prstGeom prst="straightConnector1">
            <a:avLst/>
          </a:prstGeom>
          <a:ln w="47625">
            <a:solidFill>
              <a:srgbClr val="FF9999"/>
            </a:solidFill>
            <a:tailEnd type="triangle"/>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368783" y="6430615"/>
            <a:ext cx="5256584" cy="276999"/>
          </a:xfrm>
          <a:prstGeom prst="rect">
            <a:avLst/>
          </a:prstGeom>
          <a:noFill/>
        </p:spPr>
        <p:txBody>
          <a:bodyPr wrap="square" rtlCol="0">
            <a:spAutoFit/>
          </a:bodyPr>
          <a:lstStyle/>
          <a:p>
            <a:r>
              <a:rPr lang="es-ES" sz="1200" dirty="0"/>
              <a:t>* </a:t>
            </a:r>
            <a:r>
              <a:rPr lang="es-ES" sz="1200" dirty="0" err="1"/>
              <a:t>Erstellt</a:t>
            </a:r>
            <a:r>
              <a:rPr lang="es-ES" sz="1200" dirty="0"/>
              <a:t> </a:t>
            </a:r>
            <a:r>
              <a:rPr lang="es-ES" sz="1200" dirty="0" err="1"/>
              <a:t>und</a:t>
            </a:r>
            <a:r>
              <a:rPr lang="es-ES" sz="1200" dirty="0"/>
              <a:t> </a:t>
            </a:r>
            <a:r>
              <a:rPr lang="es-ES" sz="1200" dirty="0" err="1"/>
              <a:t>verabschiedet</a:t>
            </a:r>
            <a:r>
              <a:rPr lang="es-ES" sz="1200" dirty="0"/>
              <a:t> </a:t>
            </a:r>
            <a:r>
              <a:rPr lang="es-ES" sz="1200" dirty="0" err="1"/>
              <a:t>im</a:t>
            </a:r>
            <a:r>
              <a:rPr lang="es-ES" sz="1200" dirty="0"/>
              <a:t> </a:t>
            </a:r>
            <a:r>
              <a:rPr lang="es-ES" sz="1200" dirty="0" err="1"/>
              <a:t>Oktober</a:t>
            </a:r>
            <a:r>
              <a:rPr lang="es-ES" sz="1200" dirty="0"/>
              <a:t> 2023</a:t>
            </a:r>
            <a:endParaRPr lang="es-CR" sz="1200" dirty="0"/>
          </a:p>
        </p:txBody>
      </p:sp>
      <p:sp>
        <p:nvSpPr>
          <p:cNvPr id="37" name="Rectángulo 36">
            <a:extLst>
              <a:ext uri="{FF2B5EF4-FFF2-40B4-BE49-F238E27FC236}">
                <a16:creationId xmlns:a16="http://schemas.microsoft.com/office/drawing/2014/main" id="{BDFADD48-70A6-42B5-AD61-CBE14371A1E0}"/>
              </a:ext>
            </a:extLst>
          </p:cNvPr>
          <p:cNvSpPr/>
          <p:nvPr/>
        </p:nvSpPr>
        <p:spPr>
          <a:xfrm>
            <a:off x="2696551" y="2410080"/>
            <a:ext cx="3737516" cy="203560"/>
          </a:xfrm>
          <a:prstGeom prst="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38" name="Rectángulo redondeado 17">
            <a:extLst>
              <a:ext uri="{FF2B5EF4-FFF2-40B4-BE49-F238E27FC236}">
                <a16:creationId xmlns:a16="http://schemas.microsoft.com/office/drawing/2014/main" id="{8EFCF902-2E52-47FA-ABBC-D83687533182}"/>
              </a:ext>
            </a:extLst>
          </p:cNvPr>
          <p:cNvSpPr/>
          <p:nvPr/>
        </p:nvSpPr>
        <p:spPr>
          <a:xfrm>
            <a:off x="6607129" y="2632613"/>
            <a:ext cx="2483741" cy="377061"/>
          </a:xfrm>
          <a:prstGeom prst="round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a:solidFill>
                  <a:schemeClr val="tx1"/>
                </a:solidFill>
              </a:rPr>
              <a:t>2023: </a:t>
            </a:r>
            <a:r>
              <a:rPr lang="es-CR" sz="1200" dirty="0" err="1">
                <a:solidFill>
                  <a:schemeClr val="tx1"/>
                </a:solidFill>
              </a:rPr>
              <a:t>Verkauf</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Ipads</a:t>
            </a:r>
            <a:r>
              <a:rPr lang="es-CR" sz="1200" dirty="0">
                <a:solidFill>
                  <a:schemeClr val="tx1"/>
                </a:solidFill>
              </a:rPr>
              <a:t>, </a:t>
            </a:r>
            <a:r>
              <a:rPr lang="es-CR" sz="1200" dirty="0" err="1">
                <a:solidFill>
                  <a:schemeClr val="tx1"/>
                </a:solidFill>
              </a:rPr>
              <a:t>Einmaleffekt</a:t>
            </a:r>
            <a:endParaRPr lang="es-CR" sz="1200" dirty="0">
              <a:solidFill>
                <a:schemeClr val="tx1"/>
              </a:solidFill>
            </a:endParaRPr>
          </a:p>
        </p:txBody>
      </p:sp>
      <p:cxnSp>
        <p:nvCxnSpPr>
          <p:cNvPr id="39" name="Conector recto de flecha 38">
            <a:extLst>
              <a:ext uri="{FF2B5EF4-FFF2-40B4-BE49-F238E27FC236}">
                <a16:creationId xmlns:a16="http://schemas.microsoft.com/office/drawing/2014/main" id="{6E21AE6A-1DF2-406D-9B68-9AA6B1A530BF}"/>
              </a:ext>
            </a:extLst>
          </p:cNvPr>
          <p:cNvCxnSpPr>
            <a:cxnSpLocks/>
            <a:stCxn id="38" idx="1"/>
            <a:endCxn id="37" idx="3"/>
          </p:cNvCxnSpPr>
          <p:nvPr/>
        </p:nvCxnSpPr>
        <p:spPr>
          <a:xfrm flipH="1" flipV="1">
            <a:off x="6434067" y="2511860"/>
            <a:ext cx="173062" cy="309284"/>
          </a:xfrm>
          <a:prstGeom prst="straightConnector1">
            <a:avLst/>
          </a:prstGeom>
          <a:ln w="47625">
            <a:solidFill>
              <a:srgbClr val="C5F8FD"/>
            </a:solidFill>
            <a:tailEnd type="triangle"/>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74928B12-1D9E-4525-A8DA-3A67E9557B9C}"/>
              </a:ext>
            </a:extLst>
          </p:cNvPr>
          <p:cNvSpPr/>
          <p:nvPr/>
        </p:nvSpPr>
        <p:spPr>
          <a:xfrm>
            <a:off x="2750437" y="4216496"/>
            <a:ext cx="3737516" cy="203560"/>
          </a:xfrm>
          <a:prstGeom prst="rect">
            <a:avLst/>
          </a:prstGeom>
          <a:solidFill>
            <a:srgbClr val="D4E7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23" name="Rectángulo redondeado 17">
            <a:extLst>
              <a:ext uri="{FF2B5EF4-FFF2-40B4-BE49-F238E27FC236}">
                <a16:creationId xmlns:a16="http://schemas.microsoft.com/office/drawing/2014/main" id="{BDF9232D-8497-4CE3-B608-C96B79762045}"/>
              </a:ext>
            </a:extLst>
          </p:cNvPr>
          <p:cNvSpPr/>
          <p:nvPr/>
        </p:nvSpPr>
        <p:spPr>
          <a:xfrm>
            <a:off x="6615480" y="4069264"/>
            <a:ext cx="2483741" cy="1219411"/>
          </a:xfrm>
          <a:prstGeom prst="roundRect">
            <a:avLst/>
          </a:prstGeom>
          <a:solidFill>
            <a:srgbClr val="D4E7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de-DE" sz="1200" dirty="0">
                <a:solidFill>
                  <a:schemeClr val="tx1"/>
                </a:solidFill>
              </a:rPr>
              <a:t>Zusätzliche Stellen, BPLK lokal eingestellt, Rückkehr aus Krankheit und Schwangerschaftsurlaub. Ersatz von Lehrkräften die 2023 die Schule verlassen haben</a:t>
            </a:r>
            <a:endParaRPr lang="es-CR" sz="1200" dirty="0">
              <a:solidFill>
                <a:schemeClr val="tx1"/>
              </a:solidFill>
            </a:endParaRPr>
          </a:p>
        </p:txBody>
      </p:sp>
      <p:cxnSp>
        <p:nvCxnSpPr>
          <p:cNvPr id="24" name="Conector recto de flecha 23">
            <a:extLst>
              <a:ext uri="{FF2B5EF4-FFF2-40B4-BE49-F238E27FC236}">
                <a16:creationId xmlns:a16="http://schemas.microsoft.com/office/drawing/2014/main" id="{BFC9779F-7A68-4D20-A34F-81CE789D329B}"/>
              </a:ext>
            </a:extLst>
          </p:cNvPr>
          <p:cNvCxnSpPr>
            <a:cxnSpLocks/>
            <a:stCxn id="23" idx="1"/>
          </p:cNvCxnSpPr>
          <p:nvPr/>
        </p:nvCxnSpPr>
        <p:spPr>
          <a:xfrm flipH="1" flipV="1">
            <a:off x="6487954" y="4318276"/>
            <a:ext cx="127526" cy="360694"/>
          </a:xfrm>
          <a:prstGeom prst="straightConnector1">
            <a:avLst/>
          </a:prstGeom>
          <a:ln w="47625">
            <a:solidFill>
              <a:srgbClr val="D4E7B1"/>
            </a:solidFill>
            <a:tailEnd type="triangle"/>
          </a:ln>
        </p:spPr>
        <p:style>
          <a:lnRef idx="1">
            <a:schemeClr val="accent1"/>
          </a:lnRef>
          <a:fillRef idx="0">
            <a:schemeClr val="accent1"/>
          </a:fillRef>
          <a:effectRef idx="0">
            <a:schemeClr val="accent1"/>
          </a:effectRef>
          <a:fontRef idx="minor">
            <a:schemeClr val="tx1"/>
          </a:fontRef>
        </p:style>
      </p:cxnSp>
      <p:sp>
        <p:nvSpPr>
          <p:cNvPr id="40" name="Rectángulo 39">
            <a:extLst>
              <a:ext uri="{FF2B5EF4-FFF2-40B4-BE49-F238E27FC236}">
                <a16:creationId xmlns:a16="http://schemas.microsoft.com/office/drawing/2014/main" id="{3B4BE9F2-011B-4460-AB48-3ADCBB896E5B}"/>
              </a:ext>
            </a:extLst>
          </p:cNvPr>
          <p:cNvSpPr/>
          <p:nvPr/>
        </p:nvSpPr>
        <p:spPr>
          <a:xfrm>
            <a:off x="2716861" y="3081071"/>
            <a:ext cx="3737516" cy="203560"/>
          </a:xfrm>
          <a:prstGeom prst="rect">
            <a:avLst/>
          </a:prstGeom>
          <a:solidFill>
            <a:srgbClr val="ED6BCB">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41" name="Rectángulo redondeado 17">
            <a:extLst>
              <a:ext uri="{FF2B5EF4-FFF2-40B4-BE49-F238E27FC236}">
                <a16:creationId xmlns:a16="http://schemas.microsoft.com/office/drawing/2014/main" id="{853B3BF9-EF49-4645-979E-788CA96F5124}"/>
              </a:ext>
            </a:extLst>
          </p:cNvPr>
          <p:cNvSpPr/>
          <p:nvPr/>
        </p:nvSpPr>
        <p:spPr>
          <a:xfrm>
            <a:off x="6588037" y="3163320"/>
            <a:ext cx="2545748" cy="362211"/>
          </a:xfrm>
          <a:prstGeom prst="roundRect">
            <a:avLst/>
          </a:prstGeom>
          <a:solidFill>
            <a:srgbClr val="ED6BCB">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200" dirty="0" err="1">
                <a:solidFill>
                  <a:schemeClr val="tx1"/>
                </a:solidFill>
              </a:rPr>
              <a:t>Einmaleffekt</a:t>
            </a:r>
            <a:r>
              <a:rPr lang="es-CR" sz="1200" dirty="0">
                <a:solidFill>
                  <a:schemeClr val="tx1"/>
                </a:solidFill>
              </a:rPr>
              <a:t>, </a:t>
            </a:r>
            <a:r>
              <a:rPr lang="es-CR" sz="1200" dirty="0" err="1">
                <a:solidFill>
                  <a:schemeClr val="tx1"/>
                </a:solidFill>
              </a:rPr>
              <a:t>aufgrund</a:t>
            </a:r>
            <a:r>
              <a:rPr lang="es-CR" sz="1200" dirty="0">
                <a:solidFill>
                  <a:schemeClr val="tx1"/>
                </a:solidFill>
              </a:rPr>
              <a:t> </a:t>
            </a:r>
            <a:r>
              <a:rPr lang="es-CR" sz="1200" dirty="0" err="1">
                <a:solidFill>
                  <a:schemeClr val="tx1"/>
                </a:solidFill>
              </a:rPr>
              <a:t>der</a:t>
            </a:r>
            <a:r>
              <a:rPr lang="es-CR" sz="1200" dirty="0">
                <a:solidFill>
                  <a:schemeClr val="tx1"/>
                </a:solidFill>
              </a:rPr>
              <a:t> </a:t>
            </a:r>
            <a:r>
              <a:rPr lang="es-CR" sz="1200" dirty="0" err="1">
                <a:solidFill>
                  <a:schemeClr val="tx1"/>
                </a:solidFill>
              </a:rPr>
              <a:t>Aufwertung</a:t>
            </a:r>
            <a:r>
              <a:rPr lang="es-CR" sz="1200" dirty="0">
                <a:solidFill>
                  <a:schemeClr val="tx1"/>
                </a:solidFill>
              </a:rPr>
              <a:t> des Colon</a:t>
            </a:r>
          </a:p>
        </p:txBody>
      </p:sp>
      <p:cxnSp>
        <p:nvCxnSpPr>
          <p:cNvPr id="42" name="Conector recto de flecha 41">
            <a:extLst>
              <a:ext uri="{FF2B5EF4-FFF2-40B4-BE49-F238E27FC236}">
                <a16:creationId xmlns:a16="http://schemas.microsoft.com/office/drawing/2014/main" id="{458F058B-548B-4590-BA0E-3A98E8F912B6}"/>
              </a:ext>
            </a:extLst>
          </p:cNvPr>
          <p:cNvCxnSpPr>
            <a:cxnSpLocks/>
            <a:stCxn id="41" idx="1"/>
            <a:endCxn id="40" idx="3"/>
          </p:cNvCxnSpPr>
          <p:nvPr/>
        </p:nvCxnSpPr>
        <p:spPr>
          <a:xfrm flipH="1" flipV="1">
            <a:off x="6454377" y="3182851"/>
            <a:ext cx="133660" cy="161575"/>
          </a:xfrm>
          <a:prstGeom prst="straightConnector1">
            <a:avLst/>
          </a:prstGeom>
          <a:ln w="47625">
            <a:solidFill>
              <a:srgbClr val="ED6BC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7" grpId="0" animBg="1"/>
      <p:bldP spid="18" grpId="0" animBg="1"/>
      <p:bldP spid="37" grpId="0" animBg="1"/>
      <p:bldP spid="38" grpId="0" animBg="1"/>
      <p:bldP spid="22" grpId="0" animBg="1"/>
      <p:bldP spid="23" grpId="0" animBg="1"/>
      <p:bldP spid="40" grpId="0" animBg="1"/>
      <p:bldP spid="4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07887" y="730442"/>
            <a:ext cx="7064513" cy="503237"/>
          </a:xfrm>
        </p:spPr>
        <p:txBody>
          <a:bodyPr/>
          <a:lstStyle/>
          <a:p>
            <a:pPr eaLnBrk="1" hangingPunct="1"/>
            <a:r>
              <a:rPr lang="es-CR" altLang="es-ES" sz="2200" b="1" dirty="0" err="1">
                <a:solidFill>
                  <a:schemeClr val="tx1"/>
                </a:solidFill>
                <a:ea typeface="ＭＳ Ｐゴシック" charset="-128"/>
              </a:rPr>
              <a:t>Vielen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Dank</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an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unsere</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Sponsoren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im</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Jahr</a:t>
            </a:r>
            <a:r>
              <a:rPr lang="es-CR" altLang="es-ES" sz="2200" b="1" dirty="0">
                <a:solidFill>
                  <a:schemeClr val="tx1"/>
                </a:solidFill>
                <a:ea typeface="ＭＳ Ｐゴシック" charset="-128"/>
              </a:rPr>
              <a:t> 2023!</a:t>
            </a:r>
            <a:endParaRPr lang="en-US" altLang="es-ES" sz="2200" b="1" dirty="0">
              <a:ea typeface="ＭＳ Ｐゴシック" charset="-128"/>
            </a:endParaRPr>
          </a:p>
        </p:txBody>
      </p:sp>
      <p:sp>
        <p:nvSpPr>
          <p:cNvPr id="9" name="AutoShape 4" descr="Resultado de imagen para elvatron"/>
          <p:cNvSpPr>
            <a:spLocks noChangeAspect="1" noChangeArrowheads="1"/>
          </p:cNvSpPr>
          <p:nvPr/>
        </p:nvSpPr>
        <p:spPr bwMode="auto">
          <a:xfrm>
            <a:off x="155575" y="-1706563"/>
            <a:ext cx="6334125" cy="35623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R"/>
          </a:p>
        </p:txBody>
      </p:sp>
      <p:pic>
        <p:nvPicPr>
          <p:cNvPr id="11" name="Imagen 30">
            <a:extLst>
              <a:ext uri="{FF2B5EF4-FFF2-40B4-BE49-F238E27FC236}">
                <a16:creationId xmlns:a16="http://schemas.microsoft.com/office/drawing/2014/main" id="{33F81800-16E9-4AE2-8C6A-31D0A9B0C5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9240" y="3382784"/>
            <a:ext cx="1939394" cy="104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Resultado de imagen para artica costa rica">
            <a:extLst>
              <a:ext uri="{FF2B5EF4-FFF2-40B4-BE49-F238E27FC236}">
                <a16:creationId xmlns:a16="http://schemas.microsoft.com/office/drawing/2014/main" id="{7EF01570-D2B6-4C97-8210-E5E97F155088}"/>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107887" y="1616524"/>
            <a:ext cx="1927030" cy="77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agen 13">
            <a:extLst>
              <a:ext uri="{FF2B5EF4-FFF2-40B4-BE49-F238E27FC236}">
                <a16:creationId xmlns:a16="http://schemas.microsoft.com/office/drawing/2014/main" id="{53567374-2E05-46E8-A008-D9BE6D157043}"/>
              </a:ext>
            </a:extLst>
          </p:cNvPr>
          <p:cNvPicPr>
            <a:picLocks noChangeAspect="1"/>
          </p:cNvPicPr>
          <p:nvPr/>
        </p:nvPicPr>
        <p:blipFill>
          <a:blip r:embed="rId4"/>
          <a:stretch>
            <a:fillRect/>
          </a:stretch>
        </p:blipFill>
        <p:spPr>
          <a:xfrm>
            <a:off x="3444530" y="1620238"/>
            <a:ext cx="1929520" cy="1354260"/>
          </a:xfrm>
          <a:prstGeom prst="rect">
            <a:avLst/>
          </a:prstGeom>
        </p:spPr>
      </p:pic>
      <p:pic>
        <p:nvPicPr>
          <p:cNvPr id="15" name="Imagen 14">
            <a:extLst>
              <a:ext uri="{FF2B5EF4-FFF2-40B4-BE49-F238E27FC236}">
                <a16:creationId xmlns:a16="http://schemas.microsoft.com/office/drawing/2014/main" id="{153B0D26-A02F-41DC-9036-B17D2FE8D9C7}"/>
              </a:ext>
            </a:extLst>
          </p:cNvPr>
          <p:cNvPicPr>
            <a:picLocks noChangeAspect="1"/>
          </p:cNvPicPr>
          <p:nvPr/>
        </p:nvPicPr>
        <p:blipFill>
          <a:blip r:embed="rId5"/>
          <a:stretch>
            <a:fillRect/>
          </a:stretch>
        </p:blipFill>
        <p:spPr>
          <a:xfrm>
            <a:off x="3398980" y="3425072"/>
            <a:ext cx="2352675" cy="942975"/>
          </a:xfrm>
          <a:prstGeom prst="rect">
            <a:avLst/>
          </a:prstGeom>
        </p:spPr>
      </p:pic>
      <p:pic>
        <p:nvPicPr>
          <p:cNvPr id="16" name="Imagen 15">
            <a:extLst>
              <a:ext uri="{FF2B5EF4-FFF2-40B4-BE49-F238E27FC236}">
                <a16:creationId xmlns:a16="http://schemas.microsoft.com/office/drawing/2014/main" id="{3DCAF927-FA2F-4569-B3D5-AD665C0AE551}"/>
              </a:ext>
            </a:extLst>
          </p:cNvPr>
          <p:cNvPicPr>
            <a:picLocks noChangeAspect="1"/>
          </p:cNvPicPr>
          <p:nvPr/>
        </p:nvPicPr>
        <p:blipFill>
          <a:blip r:embed="rId6"/>
          <a:stretch>
            <a:fillRect/>
          </a:stretch>
        </p:blipFill>
        <p:spPr>
          <a:xfrm>
            <a:off x="6483329" y="1669775"/>
            <a:ext cx="1207247" cy="1109980"/>
          </a:xfrm>
          <a:prstGeom prst="rect">
            <a:avLst/>
          </a:prstGeom>
        </p:spPr>
      </p:pic>
      <p:pic>
        <p:nvPicPr>
          <p:cNvPr id="17" name="Imagen 16">
            <a:extLst>
              <a:ext uri="{FF2B5EF4-FFF2-40B4-BE49-F238E27FC236}">
                <a16:creationId xmlns:a16="http://schemas.microsoft.com/office/drawing/2014/main" id="{711F9D3B-3775-463A-BCD3-6ED3E81FBB3F}"/>
              </a:ext>
            </a:extLst>
          </p:cNvPr>
          <p:cNvPicPr>
            <a:picLocks noChangeAspect="1"/>
          </p:cNvPicPr>
          <p:nvPr/>
        </p:nvPicPr>
        <p:blipFill>
          <a:blip r:embed="rId7"/>
          <a:stretch>
            <a:fillRect/>
          </a:stretch>
        </p:blipFill>
        <p:spPr>
          <a:xfrm>
            <a:off x="2071402" y="5002510"/>
            <a:ext cx="2638425" cy="676275"/>
          </a:xfrm>
          <a:prstGeom prst="rect">
            <a:avLst/>
          </a:prstGeom>
        </p:spPr>
      </p:pic>
      <p:pic>
        <p:nvPicPr>
          <p:cNvPr id="18" name="Imagen 17">
            <a:extLst>
              <a:ext uri="{FF2B5EF4-FFF2-40B4-BE49-F238E27FC236}">
                <a16:creationId xmlns:a16="http://schemas.microsoft.com/office/drawing/2014/main" id="{418703AE-F505-4966-96D2-0B0EF1460C6A}"/>
              </a:ext>
            </a:extLst>
          </p:cNvPr>
          <p:cNvPicPr>
            <a:picLocks noChangeAspect="1"/>
          </p:cNvPicPr>
          <p:nvPr/>
        </p:nvPicPr>
        <p:blipFill>
          <a:blip r:embed="rId8"/>
          <a:stretch>
            <a:fillRect/>
          </a:stretch>
        </p:blipFill>
        <p:spPr>
          <a:xfrm>
            <a:off x="5148064" y="4869160"/>
            <a:ext cx="1847850" cy="809625"/>
          </a:xfrm>
          <a:prstGeom prst="rect">
            <a:avLst/>
          </a:prstGeom>
        </p:spPr>
      </p:pic>
      <p:pic>
        <p:nvPicPr>
          <p:cNvPr id="19" name="Imagen 18">
            <a:extLst>
              <a:ext uri="{FF2B5EF4-FFF2-40B4-BE49-F238E27FC236}">
                <a16:creationId xmlns:a16="http://schemas.microsoft.com/office/drawing/2014/main" id="{5B26D7E1-5AC0-4588-BF5C-45BC34CB2648}"/>
              </a:ext>
            </a:extLst>
          </p:cNvPr>
          <p:cNvPicPr>
            <a:picLocks noChangeAspect="1"/>
          </p:cNvPicPr>
          <p:nvPr/>
        </p:nvPicPr>
        <p:blipFill>
          <a:blip r:embed="rId9"/>
          <a:stretch>
            <a:fillRect/>
          </a:stretch>
        </p:blipFill>
        <p:spPr>
          <a:xfrm>
            <a:off x="6483328" y="3464512"/>
            <a:ext cx="1207247" cy="668297"/>
          </a:xfrm>
          <a:prstGeom prst="rect">
            <a:avLst/>
          </a:prstGeom>
        </p:spPr>
      </p:pic>
    </p:spTree>
    <p:extLst>
      <p:ext uri="{BB962C8B-B14F-4D97-AF65-F5344CB8AC3E}">
        <p14:creationId xmlns:p14="http://schemas.microsoft.com/office/powerpoint/2010/main" val="1737411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87337" y="2996952"/>
            <a:ext cx="8569325" cy="715962"/>
          </a:xfrm>
        </p:spPr>
        <p:txBody>
          <a:bodyPr/>
          <a:lstStyle/>
          <a:p>
            <a:pPr eaLnBrk="1" hangingPunct="1"/>
            <a:r>
              <a:rPr lang="de-DE" altLang="es-ES" sz="2800" b="1" dirty="0">
                <a:solidFill>
                  <a:schemeClr val="tx1"/>
                </a:solidFill>
              </a:rPr>
              <a:t>Vielen Dank!</a:t>
            </a:r>
          </a:p>
        </p:txBody>
      </p:sp>
    </p:spTree>
    <p:extLst>
      <p:ext uri="{BB962C8B-B14F-4D97-AF65-F5344CB8AC3E}">
        <p14:creationId xmlns:p14="http://schemas.microsoft.com/office/powerpoint/2010/main" val="287816239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23850" y="404813"/>
            <a:ext cx="8507413" cy="359891"/>
          </a:xfrm>
        </p:spPr>
        <p:txBody>
          <a:bodyPr/>
          <a:lstStyle/>
          <a:p>
            <a:pPr algn="l" eaLnBrk="1" hangingPunct="1"/>
            <a:r>
              <a:rPr lang="es-CR" altLang="es-ES" sz="2200" b="1" dirty="0" err="1">
                <a:ea typeface="ＭＳ Ｐゴシック" charset="-128"/>
              </a:rPr>
              <a:t>Meilensteine</a:t>
            </a:r>
            <a:r>
              <a:rPr lang="es-CR" altLang="es-ES" sz="2200" b="1" dirty="0">
                <a:ea typeface="ＭＳ Ｐゴシック" charset="-128"/>
              </a:rPr>
              <a:t> des </a:t>
            </a:r>
            <a:r>
              <a:rPr lang="es-CR" altLang="es-ES" sz="2200" b="1" dirty="0" err="1">
                <a:ea typeface="ＭＳ Ｐゴシック" charset="-128"/>
              </a:rPr>
              <a:t>Geschäftsjahres</a:t>
            </a:r>
            <a:r>
              <a:rPr lang="es-CR" altLang="es-ES" sz="2200" b="1" dirty="0">
                <a:ea typeface="ＭＳ Ｐゴシック" charset="-128"/>
              </a:rPr>
              <a:t> 2023</a:t>
            </a:r>
            <a:endParaRPr lang="en-US" altLang="es-ES" sz="2200" b="1" dirty="0">
              <a:ea typeface="ＭＳ Ｐゴシック" charset="-128"/>
            </a:endParaRPr>
          </a:p>
        </p:txBody>
      </p:sp>
      <p:sp>
        <p:nvSpPr>
          <p:cNvPr id="14339" name="Rectangle 3"/>
          <p:cNvSpPr>
            <a:spLocks noGrp="1" noChangeArrowheads="1"/>
          </p:cNvSpPr>
          <p:nvPr>
            <p:ph idx="1"/>
          </p:nvPr>
        </p:nvSpPr>
        <p:spPr>
          <a:xfrm>
            <a:off x="457200" y="836712"/>
            <a:ext cx="8229600" cy="4678833"/>
          </a:xfrm>
        </p:spPr>
        <p:txBody>
          <a:bodyPr/>
          <a:lstStyle/>
          <a:p>
            <a:pPr eaLnBrk="1" hangingPunct="1">
              <a:lnSpc>
                <a:spcPct val="90000"/>
              </a:lnSpc>
            </a:pPr>
            <a:r>
              <a:rPr lang="es-ES" altLang="es-ES" sz="2000" dirty="0">
                <a:ea typeface="ＭＳ Ｐゴシック" charset="-128"/>
              </a:rPr>
              <a:t>Die </a:t>
            </a:r>
            <a:r>
              <a:rPr lang="es-ES" altLang="es-ES" sz="2000" dirty="0" err="1">
                <a:ea typeface="ＭＳ Ｐゴシック" charset="-128"/>
              </a:rPr>
              <a:t>Schulgeldausstände</a:t>
            </a:r>
            <a:r>
              <a:rPr lang="es-ES" altLang="es-ES" sz="2000" dirty="0">
                <a:ea typeface="ＭＳ Ｐゴシック" charset="-128"/>
              </a:rPr>
              <a:t> </a:t>
            </a:r>
            <a:r>
              <a:rPr lang="es-ES" altLang="es-ES" sz="2000" dirty="0" err="1">
                <a:ea typeface="ＭＳ Ｐゴシック" charset="-128"/>
              </a:rPr>
              <a:t>bewegten</a:t>
            </a:r>
            <a:r>
              <a:rPr lang="es-ES" altLang="es-ES" sz="2000" dirty="0">
                <a:ea typeface="ＭＳ Ｐゴシック" charset="-128"/>
              </a:rPr>
              <a:t> </a:t>
            </a:r>
            <a:r>
              <a:rPr lang="es-ES" altLang="es-ES" sz="2000" dirty="0" err="1">
                <a:ea typeface="ＭＳ Ｐゴシック" charset="-128"/>
              </a:rPr>
              <a:t>sich</a:t>
            </a:r>
            <a:r>
              <a:rPr lang="es-ES" altLang="es-ES" sz="2000" dirty="0">
                <a:ea typeface="ＭＳ Ｐゴシック" charset="-128"/>
              </a:rPr>
              <a:t> in </a:t>
            </a:r>
            <a:r>
              <a:rPr lang="es-ES" altLang="es-ES" sz="2000" dirty="0" err="1">
                <a:ea typeface="ＭＳ Ｐゴシック" charset="-128"/>
              </a:rPr>
              <a:t>einem</a:t>
            </a:r>
            <a:r>
              <a:rPr lang="es-ES" altLang="es-ES" sz="2000" dirty="0">
                <a:ea typeface="ＭＳ Ｐゴシック" charset="-128"/>
              </a:rPr>
              <a:t> </a:t>
            </a:r>
            <a:r>
              <a:rPr lang="es-ES" altLang="es-ES" sz="2000" dirty="0" err="1">
                <a:ea typeface="ＭＳ Ｐゴシック" charset="-128"/>
              </a:rPr>
              <a:t>akzeptablen</a:t>
            </a:r>
            <a:r>
              <a:rPr lang="es-ES" altLang="es-ES" sz="2000" dirty="0">
                <a:ea typeface="ＭＳ Ｐゴシック" charset="-128"/>
              </a:rPr>
              <a:t> </a:t>
            </a:r>
            <a:r>
              <a:rPr lang="es-ES" altLang="es-ES" sz="2000" dirty="0" err="1">
                <a:ea typeface="ＭＳ Ｐゴシック" charset="-128"/>
              </a:rPr>
              <a:t>Rahmen</a:t>
            </a:r>
            <a:endParaRPr lang="es-ES" altLang="es-ES" sz="2000" dirty="0">
              <a:ea typeface="ＭＳ Ｐゴシック" charset="-128"/>
            </a:endParaRPr>
          </a:p>
          <a:p>
            <a:pPr eaLnBrk="1" hangingPunct="1">
              <a:lnSpc>
                <a:spcPct val="90000"/>
              </a:lnSpc>
            </a:pPr>
            <a:r>
              <a:rPr lang="es-ES" altLang="es-ES" sz="2000" dirty="0">
                <a:ea typeface="ＭＳ Ｐゴシック" charset="-128"/>
              </a:rPr>
              <a:t>Die </a:t>
            </a:r>
            <a:r>
              <a:rPr lang="es-ES" altLang="es-ES" sz="2000" dirty="0" err="1">
                <a:ea typeface="ＭＳ Ｐゴシック" charset="-128"/>
              </a:rPr>
              <a:t>Anzahl</a:t>
            </a:r>
            <a:r>
              <a:rPr lang="es-ES" altLang="es-ES" sz="2000" dirty="0">
                <a:ea typeface="ＭＳ Ｐゴシック" charset="-128"/>
              </a:rPr>
              <a:t> </a:t>
            </a:r>
            <a:r>
              <a:rPr lang="es-ES" altLang="es-ES" sz="2000" dirty="0" err="1">
                <a:ea typeface="ＭＳ Ｐゴシック" charset="-128"/>
              </a:rPr>
              <a:t>der</a:t>
            </a:r>
            <a:r>
              <a:rPr lang="es-ES" altLang="es-ES" sz="2000" dirty="0">
                <a:ea typeface="ＭＳ Ｐゴシック" charset="-128"/>
              </a:rPr>
              <a:t> </a:t>
            </a:r>
            <a:r>
              <a:rPr lang="es-ES" altLang="es-ES" sz="2000" dirty="0" err="1">
                <a:ea typeface="ＭＳ Ｐゴシック" charset="-128"/>
              </a:rPr>
              <a:t>Schülerinnen</a:t>
            </a:r>
            <a:r>
              <a:rPr lang="es-ES" altLang="es-ES" sz="2000" dirty="0">
                <a:ea typeface="ＭＳ Ｐゴシック" charset="-128"/>
              </a:rPr>
              <a:t> </a:t>
            </a:r>
            <a:r>
              <a:rPr lang="es-ES" altLang="es-ES" sz="2000" dirty="0" err="1">
                <a:ea typeface="ＭＳ Ｐゴシック" charset="-128"/>
              </a:rPr>
              <a:t>und</a:t>
            </a:r>
            <a:r>
              <a:rPr lang="es-ES" altLang="es-ES" sz="2000" dirty="0">
                <a:ea typeface="ＭＳ Ｐゴシック" charset="-128"/>
              </a:rPr>
              <a:t> </a:t>
            </a:r>
            <a:r>
              <a:rPr lang="es-ES" altLang="es-ES" sz="2000" dirty="0" err="1">
                <a:ea typeface="ＭＳ Ｐゴシック" charset="-128"/>
              </a:rPr>
              <a:t>Schüler</a:t>
            </a:r>
            <a:r>
              <a:rPr lang="es-ES" altLang="es-ES" sz="2000" dirty="0">
                <a:ea typeface="ＭＳ Ｐゴシック" charset="-128"/>
              </a:rPr>
              <a:t> </a:t>
            </a:r>
            <a:r>
              <a:rPr lang="es-ES" altLang="es-ES" sz="2000" dirty="0" err="1">
                <a:ea typeface="ＭＳ Ｐゴシック" charset="-128"/>
              </a:rPr>
              <a:t>betrug</a:t>
            </a:r>
            <a:r>
              <a:rPr lang="es-ES" altLang="es-ES" sz="2000" dirty="0">
                <a:ea typeface="ＭＳ Ｐゴシック" charset="-128"/>
              </a:rPr>
              <a:t> </a:t>
            </a:r>
            <a:r>
              <a:rPr lang="es-ES" altLang="es-ES" sz="2000" dirty="0" err="1">
                <a:ea typeface="ＭＳ Ｐゴシック" charset="-128"/>
              </a:rPr>
              <a:t>während</a:t>
            </a:r>
            <a:r>
              <a:rPr lang="es-ES" altLang="es-ES" sz="2000" dirty="0">
                <a:ea typeface="ＭＳ Ｐゴシック" charset="-128"/>
              </a:rPr>
              <a:t> des </a:t>
            </a:r>
            <a:r>
              <a:rPr lang="es-ES" altLang="es-ES" sz="2000" dirty="0" err="1">
                <a:ea typeface="ＭＳ Ｐゴシック" charset="-128"/>
              </a:rPr>
              <a:t>ganzen</a:t>
            </a:r>
            <a:r>
              <a:rPr lang="es-ES" altLang="es-ES" sz="2000" dirty="0">
                <a:ea typeface="ＭＳ Ｐゴシック" charset="-128"/>
              </a:rPr>
              <a:t> </a:t>
            </a:r>
            <a:r>
              <a:rPr lang="es-ES" altLang="es-ES" sz="2000" dirty="0" err="1">
                <a:ea typeface="ＭＳ Ｐゴシック" charset="-128"/>
              </a:rPr>
              <a:t>Jahres</a:t>
            </a:r>
            <a:r>
              <a:rPr lang="es-ES" altLang="es-ES" sz="2000" dirty="0">
                <a:ea typeface="ＭＳ Ｐゴシック" charset="-128"/>
              </a:rPr>
              <a:t> </a:t>
            </a:r>
            <a:r>
              <a:rPr lang="es-ES" altLang="es-ES" sz="2000" dirty="0" err="1">
                <a:ea typeface="ＭＳ Ｐゴシック" charset="-128"/>
              </a:rPr>
              <a:t>über</a:t>
            </a:r>
            <a:r>
              <a:rPr lang="es-ES" altLang="es-ES" sz="2000" dirty="0">
                <a:ea typeface="ＭＳ Ｐゴシック" charset="-128"/>
              </a:rPr>
              <a:t> 1.000.</a:t>
            </a:r>
          </a:p>
          <a:p>
            <a:pPr eaLnBrk="1" hangingPunct="1">
              <a:lnSpc>
                <a:spcPct val="90000"/>
              </a:lnSpc>
            </a:pPr>
            <a:r>
              <a:rPr lang="es-ES" altLang="es-ES" sz="2000" dirty="0" err="1">
                <a:ea typeface="ＭＳ Ｐゴシック" charset="-128"/>
              </a:rPr>
              <a:t>Investitionen</a:t>
            </a:r>
            <a:r>
              <a:rPr lang="es-ES" altLang="es-ES" sz="2000" dirty="0">
                <a:ea typeface="ＭＳ Ｐゴシック" charset="-128"/>
              </a:rPr>
              <a:t>: 12 </a:t>
            </a:r>
            <a:r>
              <a:rPr lang="es-ES" altLang="es-ES" sz="2000" dirty="0" err="1">
                <a:ea typeface="ＭＳ Ｐゴシック" charset="-128"/>
              </a:rPr>
              <a:t>zusätzliche</a:t>
            </a:r>
            <a:r>
              <a:rPr lang="es-ES" altLang="es-ES" sz="2000" dirty="0">
                <a:ea typeface="ＭＳ Ｐゴシック" charset="-128"/>
              </a:rPr>
              <a:t> </a:t>
            </a:r>
            <a:r>
              <a:rPr lang="es-ES" altLang="es-ES" sz="2000" dirty="0" err="1">
                <a:ea typeface="ＭＳ Ｐゴシック" charset="-128"/>
              </a:rPr>
              <a:t>ActivPanels</a:t>
            </a:r>
            <a:r>
              <a:rPr lang="es-ES" altLang="es-ES" sz="2000" dirty="0">
                <a:ea typeface="ＭＳ Ｐゴシック" charset="-128"/>
              </a:rPr>
              <a:t> </a:t>
            </a:r>
            <a:r>
              <a:rPr lang="es-ES" altLang="es-ES" sz="2000" dirty="0" err="1">
                <a:ea typeface="ＭＳ Ｐゴシック" charset="-128"/>
              </a:rPr>
              <a:t>für</a:t>
            </a:r>
            <a:r>
              <a:rPr lang="es-ES" altLang="es-ES" sz="2000" dirty="0">
                <a:ea typeface="ＭＳ Ｐゴシック" charset="-128"/>
              </a:rPr>
              <a:t> 60.000 $ / </a:t>
            </a:r>
            <a:r>
              <a:rPr lang="es-ES" altLang="es-ES" sz="2000" dirty="0" err="1">
                <a:ea typeface="ＭＳ Ｐゴシック" charset="-128"/>
              </a:rPr>
              <a:t>Verbesserungen</a:t>
            </a:r>
            <a:r>
              <a:rPr lang="es-ES" altLang="es-ES" sz="2000" dirty="0">
                <a:ea typeface="ＭＳ Ｐゴシック" charset="-128"/>
              </a:rPr>
              <a:t> </a:t>
            </a:r>
            <a:r>
              <a:rPr lang="es-ES" altLang="es-ES" sz="2000" dirty="0" err="1">
                <a:ea typeface="ＭＳ Ｐゴシック" charset="-128"/>
              </a:rPr>
              <a:t>beim</a:t>
            </a:r>
            <a:r>
              <a:rPr lang="es-ES" altLang="es-ES" sz="2000" dirty="0">
                <a:ea typeface="ＭＳ Ｐゴシック" charset="-128"/>
              </a:rPr>
              <a:t> </a:t>
            </a:r>
            <a:r>
              <a:rPr lang="es-ES" altLang="es-ES" sz="2000" dirty="0" err="1">
                <a:ea typeface="ＭＳ Ｐゴシック" charset="-128"/>
              </a:rPr>
              <a:t>Schwimmbad</a:t>
            </a:r>
            <a:r>
              <a:rPr lang="es-ES" altLang="es-ES" sz="2000" dirty="0">
                <a:ea typeface="ＭＳ Ｐゴシック" charset="-128"/>
              </a:rPr>
              <a:t> </a:t>
            </a:r>
            <a:r>
              <a:rPr lang="es-ES" altLang="es-ES" sz="2000" dirty="0" err="1">
                <a:ea typeface="ＭＳ Ｐゴシック" charset="-128"/>
              </a:rPr>
              <a:t>für</a:t>
            </a:r>
            <a:r>
              <a:rPr lang="es-ES" altLang="es-ES" sz="2000" dirty="0">
                <a:ea typeface="ＭＳ Ｐゴシック" charset="-128"/>
              </a:rPr>
              <a:t> 27.000 $ / </a:t>
            </a:r>
            <a:r>
              <a:rPr lang="es-ES" altLang="es-ES" sz="2000" dirty="0" err="1">
                <a:ea typeface="ＭＳ Ｐゴシック" charset="-128"/>
              </a:rPr>
              <a:t>kleinere</a:t>
            </a:r>
            <a:r>
              <a:rPr lang="es-ES" altLang="es-ES" sz="2000" dirty="0">
                <a:ea typeface="ＭＳ Ｐゴシック" charset="-128"/>
              </a:rPr>
              <a:t> </a:t>
            </a:r>
            <a:r>
              <a:rPr lang="es-ES" altLang="es-ES" sz="2000" dirty="0" err="1">
                <a:ea typeface="ＭＳ Ｐゴシック" charset="-128"/>
              </a:rPr>
              <a:t>Anschaffungen</a:t>
            </a:r>
            <a:r>
              <a:rPr lang="es-ES" altLang="es-ES" sz="2000" dirty="0">
                <a:ea typeface="ＭＳ Ｐゴシック" charset="-128"/>
              </a:rPr>
              <a:t>, </a:t>
            </a:r>
            <a:r>
              <a:rPr lang="es-ES" altLang="es-ES" sz="2000" dirty="0" err="1">
                <a:ea typeface="ＭＳ Ｐゴシック" charset="-128"/>
              </a:rPr>
              <a:t>z.B</a:t>
            </a:r>
            <a:r>
              <a:rPr lang="es-ES" altLang="es-ES" sz="2000" dirty="0">
                <a:ea typeface="ＭＳ Ｐゴシック" charset="-128"/>
              </a:rPr>
              <a:t>. </a:t>
            </a:r>
            <a:r>
              <a:rPr lang="es-ES" altLang="es-ES" sz="2000" dirty="0" err="1">
                <a:ea typeface="ＭＳ Ｐゴシック" charset="-128"/>
              </a:rPr>
              <a:t>Schliessfächer</a:t>
            </a:r>
            <a:r>
              <a:rPr lang="es-ES" altLang="es-ES" sz="2000" dirty="0">
                <a:ea typeface="ＭＳ Ｐゴシック" charset="-128"/>
              </a:rPr>
              <a:t> </a:t>
            </a:r>
            <a:r>
              <a:rPr lang="es-ES" altLang="es-ES" sz="2000" dirty="0" err="1">
                <a:ea typeface="ＭＳ Ｐゴシック" charset="-128"/>
              </a:rPr>
              <a:t>für</a:t>
            </a:r>
            <a:r>
              <a:rPr lang="es-ES" altLang="es-ES" sz="2000" dirty="0">
                <a:ea typeface="ＭＳ Ｐゴシック" charset="-128"/>
              </a:rPr>
              <a:t> die </a:t>
            </a:r>
            <a:r>
              <a:rPr lang="es-ES" altLang="es-ES" sz="2000" dirty="0" err="1">
                <a:ea typeface="ＭＳ Ｐゴシック" charset="-128"/>
              </a:rPr>
              <a:t>Umkleidekabinen</a:t>
            </a:r>
            <a:r>
              <a:rPr lang="es-ES" altLang="es-ES" sz="2000" dirty="0">
                <a:ea typeface="ＭＳ Ｐゴシック" charset="-128"/>
              </a:rPr>
              <a:t>, </a:t>
            </a:r>
            <a:r>
              <a:rPr lang="es-ES" altLang="es-ES" sz="2000" dirty="0" err="1">
                <a:ea typeface="ＭＳ Ｐゴシック" charset="-128"/>
              </a:rPr>
              <a:t>Möbel</a:t>
            </a:r>
            <a:r>
              <a:rPr lang="es-ES" altLang="es-ES" sz="2000" dirty="0">
                <a:ea typeface="ＭＳ Ｐゴシック" charset="-128"/>
              </a:rPr>
              <a:t> </a:t>
            </a:r>
            <a:r>
              <a:rPr lang="es-ES" altLang="es-ES" sz="2000" dirty="0" err="1">
                <a:ea typeface="ＭＳ Ｐゴシック" charset="-128"/>
              </a:rPr>
              <a:t>für</a:t>
            </a:r>
            <a:r>
              <a:rPr lang="es-ES" altLang="es-ES" sz="2000" dirty="0">
                <a:ea typeface="ＭＳ Ｐゴシック" charset="-128"/>
              </a:rPr>
              <a:t> die </a:t>
            </a:r>
            <a:r>
              <a:rPr lang="es-ES" altLang="es-ES" sz="2000" dirty="0" err="1">
                <a:ea typeface="ＭＳ Ｐゴシック" charset="-128"/>
              </a:rPr>
              <a:t>Schulzimmer</a:t>
            </a:r>
            <a:r>
              <a:rPr lang="es-ES" altLang="es-ES" sz="2000" dirty="0">
                <a:ea typeface="ＭＳ Ｐゴシック" charset="-128"/>
              </a:rPr>
              <a:t>, </a:t>
            </a:r>
            <a:r>
              <a:rPr lang="es-ES" altLang="es-ES" sz="2000" dirty="0" err="1">
                <a:ea typeface="ＭＳ Ｐゴシック" charset="-128"/>
              </a:rPr>
              <a:t>Wärmefolien</a:t>
            </a:r>
            <a:endParaRPr lang="es-ES" altLang="es-ES" sz="2000" dirty="0">
              <a:ea typeface="ＭＳ Ｐゴシック" charset="-128"/>
            </a:endParaRPr>
          </a:p>
          <a:p>
            <a:pPr eaLnBrk="1" hangingPunct="1">
              <a:lnSpc>
                <a:spcPct val="90000"/>
              </a:lnSpc>
            </a:pPr>
            <a:r>
              <a:rPr lang="es-ES" altLang="es-ES" sz="2000" dirty="0">
                <a:ea typeface="ＭＳ Ｐゴシック" charset="-128"/>
              </a:rPr>
              <a:t>Die </a:t>
            </a:r>
            <a:r>
              <a:rPr lang="es-ES" altLang="es-ES" sz="2000" dirty="0" err="1">
                <a:ea typeface="ＭＳ Ｐゴシック" charset="-128"/>
              </a:rPr>
              <a:t>Fluktuation</a:t>
            </a:r>
            <a:r>
              <a:rPr lang="es-ES" altLang="es-ES" sz="2000" dirty="0">
                <a:ea typeface="ＭＳ Ｐゴシック" charset="-128"/>
              </a:rPr>
              <a:t> des </a:t>
            </a:r>
            <a:r>
              <a:rPr lang="es-ES" altLang="es-ES" sz="2000" dirty="0" err="1">
                <a:ea typeface="ＭＳ Ｐゴシック" charset="-128"/>
              </a:rPr>
              <a:t>Wechselkurses</a:t>
            </a:r>
            <a:r>
              <a:rPr lang="es-ES" altLang="es-ES" sz="2000" dirty="0">
                <a:ea typeface="ＭＳ Ｐゴシック" charset="-128"/>
              </a:rPr>
              <a:t> CRC-USD </a:t>
            </a:r>
            <a:r>
              <a:rPr lang="es-ES" altLang="es-ES" sz="2000" dirty="0" err="1">
                <a:ea typeface="ＭＳ Ｐゴシック" charset="-128"/>
              </a:rPr>
              <a:t>beeinflusste</a:t>
            </a:r>
            <a:r>
              <a:rPr lang="es-ES" altLang="es-ES" sz="2000" dirty="0">
                <a:ea typeface="ＭＳ Ｐゴシック" charset="-128"/>
              </a:rPr>
              <a:t> </a:t>
            </a:r>
            <a:r>
              <a:rPr lang="es-ES" altLang="es-ES" sz="2000" dirty="0" err="1">
                <a:ea typeface="ＭＳ Ｐゴシック" charset="-128"/>
              </a:rPr>
              <a:t>unsere</a:t>
            </a:r>
            <a:r>
              <a:rPr lang="es-ES" altLang="es-ES" sz="2000" dirty="0">
                <a:ea typeface="ＭＳ Ｐゴシック" charset="-128"/>
              </a:rPr>
              <a:t> </a:t>
            </a:r>
            <a:r>
              <a:rPr lang="es-ES" altLang="es-ES" sz="2000" dirty="0" err="1">
                <a:ea typeface="ＭＳ Ｐゴシック" charset="-128"/>
              </a:rPr>
              <a:t>Kosten</a:t>
            </a:r>
            <a:r>
              <a:rPr lang="es-ES" altLang="es-ES" sz="2000" dirty="0">
                <a:ea typeface="ＭＳ Ｐゴシック" charset="-128"/>
              </a:rPr>
              <a:t> </a:t>
            </a:r>
            <a:r>
              <a:rPr lang="es-ES" altLang="es-ES" sz="2000" dirty="0" err="1">
                <a:ea typeface="ＭＳ Ｐゴシック" charset="-128"/>
              </a:rPr>
              <a:t>positiv</a:t>
            </a:r>
            <a:r>
              <a:rPr lang="es-ES" altLang="es-ES" sz="2000" dirty="0">
                <a:ea typeface="ＭＳ Ｐゴシック" charset="-128"/>
              </a:rPr>
              <a:t> </a:t>
            </a:r>
            <a:r>
              <a:rPr lang="es-ES" altLang="es-ES" sz="2000" dirty="0" err="1">
                <a:ea typeface="ＭＳ Ｐゴシック" charset="-128"/>
              </a:rPr>
              <a:t>und</a:t>
            </a:r>
            <a:r>
              <a:rPr lang="es-ES" altLang="es-ES" sz="2000" dirty="0">
                <a:ea typeface="ＭＳ Ｐゴシック" charset="-128"/>
              </a:rPr>
              <a:t> </a:t>
            </a:r>
            <a:r>
              <a:rPr lang="es-ES" altLang="es-ES" sz="2000" dirty="0" err="1">
                <a:ea typeface="ＭＳ Ｐゴシック" charset="-128"/>
              </a:rPr>
              <a:t>beeinträchtigte</a:t>
            </a:r>
            <a:r>
              <a:rPr lang="es-ES" altLang="es-ES" sz="2000" dirty="0">
                <a:ea typeface="ＭＳ Ｐゴシック" charset="-128"/>
              </a:rPr>
              <a:t> den Wert </a:t>
            </a:r>
            <a:r>
              <a:rPr lang="es-ES" altLang="es-ES" sz="2000" dirty="0" err="1">
                <a:ea typeface="ＭＳ Ｐゴシック" charset="-128"/>
              </a:rPr>
              <a:t>unserer</a:t>
            </a:r>
            <a:r>
              <a:rPr lang="es-ES" altLang="es-ES" sz="2000" dirty="0">
                <a:ea typeface="ＭＳ Ｐゴシック" charset="-128"/>
              </a:rPr>
              <a:t> </a:t>
            </a:r>
            <a:r>
              <a:rPr lang="es-ES" altLang="es-ES" sz="2000" dirty="0" err="1">
                <a:ea typeface="ＭＳ Ｐゴシック" charset="-128"/>
              </a:rPr>
              <a:t>Finanzanlagen</a:t>
            </a:r>
            <a:r>
              <a:rPr lang="es-ES" altLang="es-ES" sz="2000" dirty="0">
                <a:ea typeface="ＭＳ Ｐゴシック" charset="-128"/>
              </a:rPr>
              <a:t> in USD.</a:t>
            </a:r>
          </a:p>
          <a:p>
            <a:pPr eaLnBrk="1" hangingPunct="1">
              <a:lnSpc>
                <a:spcPct val="90000"/>
              </a:lnSpc>
            </a:pPr>
            <a:r>
              <a:rPr lang="es-ES" altLang="es-ES" sz="2000" dirty="0">
                <a:ea typeface="ＭＳ Ｐゴシック" charset="-128"/>
              </a:rPr>
              <a:t>Die </a:t>
            </a:r>
            <a:r>
              <a:rPr lang="es-ES" altLang="es-ES" sz="2000" dirty="0" err="1">
                <a:ea typeface="ＭＳ Ｐゴシック" charset="-128"/>
              </a:rPr>
              <a:t>Förderung</a:t>
            </a:r>
            <a:r>
              <a:rPr lang="es-ES" altLang="es-ES" sz="2000" dirty="0">
                <a:ea typeface="ＭＳ Ｐゴシック" charset="-128"/>
              </a:rPr>
              <a:t> </a:t>
            </a:r>
            <a:r>
              <a:rPr lang="es-ES" altLang="es-ES" sz="2000" dirty="0" err="1">
                <a:ea typeface="ＭＳ Ｐゴシック" charset="-128"/>
              </a:rPr>
              <a:t>seitens</a:t>
            </a:r>
            <a:r>
              <a:rPr lang="es-ES" altLang="es-ES" sz="2000" dirty="0">
                <a:ea typeface="ＭＳ Ｐゴシック" charset="-128"/>
              </a:rPr>
              <a:t> </a:t>
            </a:r>
            <a:r>
              <a:rPr lang="es-ES" altLang="es-ES" sz="2000" dirty="0" err="1">
                <a:ea typeface="ＭＳ Ｐゴシック" charset="-128"/>
              </a:rPr>
              <a:t>der</a:t>
            </a:r>
            <a:r>
              <a:rPr lang="es-ES" altLang="es-ES" sz="2000" dirty="0">
                <a:ea typeface="ＭＳ Ｐゴシック" charset="-128"/>
              </a:rPr>
              <a:t> </a:t>
            </a:r>
            <a:r>
              <a:rPr lang="es-ES" altLang="es-ES" sz="2000" dirty="0" err="1">
                <a:ea typeface="ＭＳ Ｐゴシック" charset="-128"/>
              </a:rPr>
              <a:t>deutschen</a:t>
            </a:r>
            <a:r>
              <a:rPr lang="es-ES" altLang="es-ES" sz="2000" dirty="0">
                <a:ea typeface="ＭＳ Ｐゴシック" charset="-128"/>
              </a:rPr>
              <a:t> </a:t>
            </a:r>
            <a:r>
              <a:rPr lang="es-ES" altLang="es-ES" sz="2000" dirty="0" err="1">
                <a:ea typeface="ＭＳ Ｐゴシック" charset="-128"/>
              </a:rPr>
              <a:t>Regierung</a:t>
            </a:r>
            <a:r>
              <a:rPr lang="es-ES" altLang="es-ES" sz="2000" dirty="0">
                <a:ea typeface="ＭＳ Ｐゴシック" charset="-128"/>
              </a:rPr>
              <a:t> </a:t>
            </a:r>
            <a:r>
              <a:rPr lang="es-ES" altLang="es-ES" sz="2000" dirty="0" err="1">
                <a:ea typeface="ＭＳ Ｐゴシック" charset="-128"/>
              </a:rPr>
              <a:t>blieb</a:t>
            </a:r>
            <a:r>
              <a:rPr lang="es-ES" altLang="es-ES" sz="2000" dirty="0">
                <a:ea typeface="ＭＳ Ｐゴシック" charset="-128"/>
              </a:rPr>
              <a:t> </a:t>
            </a:r>
            <a:r>
              <a:rPr lang="es-ES" altLang="es-ES" sz="2000" dirty="0" err="1">
                <a:ea typeface="ＭＳ Ｐゴシック" charset="-128"/>
              </a:rPr>
              <a:t>stabil</a:t>
            </a:r>
            <a:r>
              <a:rPr lang="es-ES" altLang="es-ES" sz="2000" dirty="0">
                <a:ea typeface="ＭＳ Ｐゴシック" charset="-128"/>
              </a:rPr>
              <a:t> </a:t>
            </a:r>
            <a:r>
              <a:rPr lang="es-ES" altLang="es-ES" sz="2000" dirty="0" err="1">
                <a:ea typeface="ＭＳ Ｐゴシック" charset="-128"/>
              </a:rPr>
              <a:t>mit</a:t>
            </a:r>
            <a:r>
              <a:rPr lang="es-ES" altLang="es-ES" sz="2000" dirty="0">
                <a:ea typeface="ＭＳ Ｐゴシック" charset="-128"/>
              </a:rPr>
              <a:t> </a:t>
            </a:r>
            <a:r>
              <a:rPr lang="es-ES" altLang="es-ES" sz="2000" dirty="0" err="1">
                <a:ea typeface="ＭＳ Ｐゴシック" charset="-128"/>
              </a:rPr>
              <a:t>dem</a:t>
            </a:r>
            <a:r>
              <a:rPr lang="es-ES" altLang="es-ES" sz="2000" dirty="0">
                <a:ea typeface="ＭＳ Ｐゴシック" charset="-128"/>
              </a:rPr>
              <a:t> </a:t>
            </a:r>
            <a:r>
              <a:rPr lang="es-ES" altLang="es-ES" sz="2000" dirty="0" err="1">
                <a:ea typeface="ＭＳ Ｐゴシック" charset="-128"/>
              </a:rPr>
              <a:t>neuen</a:t>
            </a:r>
            <a:r>
              <a:rPr lang="es-ES" altLang="es-ES" sz="2000" dirty="0">
                <a:ea typeface="ＭＳ Ｐゴシック" charset="-128"/>
              </a:rPr>
              <a:t> </a:t>
            </a:r>
            <a:r>
              <a:rPr lang="es-ES" altLang="es-ES" sz="2000" dirty="0" err="1">
                <a:ea typeface="ＭＳ Ｐゴシック" charset="-128"/>
              </a:rPr>
              <a:t>Fördervertrag</a:t>
            </a:r>
            <a:r>
              <a:rPr lang="es-ES" altLang="es-ES" sz="2000" dirty="0">
                <a:ea typeface="ＭＳ Ｐゴシック" charset="-128"/>
              </a:rPr>
              <a:t> bis 2025, </a:t>
            </a:r>
            <a:r>
              <a:rPr lang="es-ES" altLang="es-ES" sz="2000" dirty="0" err="1">
                <a:ea typeface="ＭＳ Ｐゴシック" charset="-128"/>
              </a:rPr>
              <a:t>trotz</a:t>
            </a:r>
            <a:r>
              <a:rPr lang="es-ES" altLang="es-ES" sz="2000" dirty="0">
                <a:ea typeface="ＭＳ Ｐゴシック" charset="-128"/>
              </a:rPr>
              <a:t> </a:t>
            </a:r>
            <a:r>
              <a:rPr lang="es-ES" altLang="es-ES" sz="2000" dirty="0" err="1">
                <a:ea typeface="ＭＳ Ｐゴシック" charset="-128"/>
              </a:rPr>
              <a:t>unserer</a:t>
            </a:r>
            <a:r>
              <a:rPr lang="es-ES" altLang="es-ES" sz="2000" dirty="0">
                <a:ea typeface="ＭＳ Ｐゴシック" charset="-128"/>
              </a:rPr>
              <a:t> </a:t>
            </a:r>
            <a:r>
              <a:rPr lang="es-ES" altLang="es-ES" sz="2000" dirty="0" err="1">
                <a:ea typeface="ＭＳ Ｐゴシック" charset="-128"/>
              </a:rPr>
              <a:t>Bedenken</a:t>
            </a:r>
            <a:r>
              <a:rPr lang="es-ES" altLang="es-ES" sz="2000" dirty="0">
                <a:ea typeface="ＭＳ Ｐゴシック" charset="-128"/>
              </a:rPr>
              <a:t> </a:t>
            </a:r>
            <a:r>
              <a:rPr lang="es-ES" altLang="es-ES" sz="2000" dirty="0" err="1">
                <a:ea typeface="ＭＳ Ｐゴシック" charset="-128"/>
              </a:rPr>
              <a:t>über</a:t>
            </a:r>
            <a:r>
              <a:rPr lang="es-ES" altLang="es-ES" sz="2000" dirty="0">
                <a:ea typeface="ＭＳ Ｐゴシック" charset="-128"/>
              </a:rPr>
              <a:t> </a:t>
            </a:r>
            <a:r>
              <a:rPr lang="es-ES" altLang="es-ES" sz="2000" dirty="0" err="1">
                <a:ea typeface="ＭＳ Ｐゴシック" charset="-128"/>
              </a:rPr>
              <a:t>mögliche</a:t>
            </a:r>
            <a:r>
              <a:rPr lang="es-ES" altLang="es-ES" sz="2000" dirty="0">
                <a:ea typeface="ＭＳ Ｐゴシック" charset="-128"/>
              </a:rPr>
              <a:t> </a:t>
            </a:r>
            <a:r>
              <a:rPr lang="es-ES" altLang="es-ES" sz="2000" dirty="0" err="1">
                <a:ea typeface="ＭＳ Ｐゴシック" charset="-128"/>
              </a:rPr>
              <a:t>Kürzungen</a:t>
            </a:r>
            <a:r>
              <a:rPr lang="es-ES" altLang="es-ES" sz="2000" dirty="0">
                <a:ea typeface="ＭＳ Ｐゴシック" charset="-128"/>
              </a:rPr>
              <a:t>. Die </a:t>
            </a:r>
            <a:r>
              <a:rPr lang="es-ES" altLang="es-ES" sz="2000" dirty="0" err="1">
                <a:ea typeface="ＭＳ Ｐゴシック" charset="-128"/>
              </a:rPr>
              <a:t>freiwillige</a:t>
            </a:r>
            <a:r>
              <a:rPr lang="es-ES" altLang="es-ES" sz="2000" dirty="0">
                <a:ea typeface="ＭＳ Ｐゴシック" charset="-128"/>
              </a:rPr>
              <a:t> </a:t>
            </a:r>
            <a:r>
              <a:rPr lang="es-ES" altLang="es-ES" sz="2000" dirty="0" err="1">
                <a:ea typeface="ＭＳ Ｐゴシック" charset="-128"/>
              </a:rPr>
              <a:t>Förderung</a:t>
            </a:r>
            <a:r>
              <a:rPr lang="es-ES" altLang="es-ES" sz="2000" dirty="0">
                <a:ea typeface="ＭＳ Ｐゴシック" charset="-128"/>
              </a:rPr>
              <a:t> </a:t>
            </a:r>
            <a:r>
              <a:rPr lang="es-ES" altLang="es-ES" sz="2000" dirty="0" err="1">
                <a:ea typeface="ＭＳ Ｐゴシック" charset="-128"/>
              </a:rPr>
              <a:t>beträgt</a:t>
            </a:r>
            <a:r>
              <a:rPr lang="es-ES" altLang="es-ES" sz="2000" dirty="0">
                <a:ea typeface="ＭＳ Ｐゴシック" charset="-128"/>
              </a:rPr>
              <a:t> </a:t>
            </a:r>
            <a:r>
              <a:rPr lang="es-ES" altLang="es-ES" sz="2000" dirty="0" err="1">
                <a:ea typeface="ＭＳ Ｐゴシック" charset="-128"/>
              </a:rPr>
              <a:t>weiterhin</a:t>
            </a:r>
            <a:r>
              <a:rPr lang="es-ES" altLang="es-ES" sz="2000" dirty="0">
                <a:ea typeface="ＭＳ Ｐゴシック" charset="-128"/>
              </a:rPr>
              <a:t> 110.000 EUR.</a:t>
            </a:r>
          </a:p>
          <a:p>
            <a:pPr eaLnBrk="1" hangingPunct="1">
              <a:lnSpc>
                <a:spcPct val="90000"/>
              </a:lnSpc>
            </a:pPr>
            <a:r>
              <a:rPr lang="es-ES" altLang="es-ES" sz="2000" dirty="0">
                <a:ea typeface="ＭＳ Ｐゴシック" charset="-128"/>
              </a:rPr>
              <a:t>Es </a:t>
            </a:r>
            <a:r>
              <a:rPr lang="es-ES" altLang="es-ES" sz="2000" dirty="0" err="1">
                <a:ea typeface="ＭＳ Ｐゴシック" charset="-128"/>
              </a:rPr>
              <a:t>wurde</a:t>
            </a:r>
            <a:r>
              <a:rPr lang="es-ES" altLang="es-ES" sz="2000" dirty="0">
                <a:ea typeface="ＭＳ Ｐゴシック" charset="-128"/>
              </a:rPr>
              <a:t> </a:t>
            </a:r>
            <a:r>
              <a:rPr lang="es-ES" altLang="es-ES" sz="2000" dirty="0" err="1">
                <a:ea typeface="ＭＳ Ｐゴシック" charset="-128"/>
              </a:rPr>
              <a:t>ein</a:t>
            </a:r>
            <a:r>
              <a:rPr lang="es-ES" altLang="es-ES" sz="2000" dirty="0">
                <a:ea typeface="ＭＳ Ｐゴシック" charset="-128"/>
              </a:rPr>
              <a:t> </a:t>
            </a:r>
            <a:r>
              <a:rPr lang="es-ES" altLang="es-ES" sz="2000" dirty="0" err="1">
                <a:ea typeface="ＭＳ Ｐゴシック" charset="-128"/>
              </a:rPr>
              <a:t>interner</a:t>
            </a:r>
            <a:r>
              <a:rPr lang="es-ES" altLang="es-ES" sz="2000" dirty="0">
                <a:ea typeface="ＭＳ Ｐゴシック" charset="-128"/>
              </a:rPr>
              <a:t> </a:t>
            </a:r>
            <a:r>
              <a:rPr lang="es-ES" altLang="es-ES" sz="2000" dirty="0" err="1">
                <a:ea typeface="ＭＳ Ｐゴシック" charset="-128"/>
              </a:rPr>
              <a:t>Betrugsfall</a:t>
            </a:r>
            <a:r>
              <a:rPr lang="es-ES" altLang="es-ES" sz="2000" dirty="0">
                <a:ea typeface="ＭＳ Ｐゴシック" charset="-128"/>
              </a:rPr>
              <a:t> </a:t>
            </a:r>
            <a:r>
              <a:rPr lang="es-ES" altLang="es-ES" sz="2000" dirty="0" err="1">
                <a:ea typeface="ＭＳ Ｐゴシック" charset="-128"/>
              </a:rPr>
              <a:t>im</a:t>
            </a:r>
            <a:r>
              <a:rPr lang="es-ES" altLang="es-ES" sz="2000" dirty="0">
                <a:ea typeface="ＭＳ Ｐゴシック" charset="-128"/>
              </a:rPr>
              <a:t> </a:t>
            </a:r>
            <a:r>
              <a:rPr lang="es-ES" altLang="es-ES" sz="2000" dirty="0" err="1">
                <a:ea typeface="ＭＳ Ｐゴシック" charset="-128"/>
              </a:rPr>
              <a:t>Einkauf</a:t>
            </a:r>
            <a:r>
              <a:rPr lang="es-ES" altLang="es-ES" sz="2000" dirty="0">
                <a:ea typeface="ＭＳ Ｐゴシック" charset="-128"/>
              </a:rPr>
              <a:t> </a:t>
            </a:r>
            <a:r>
              <a:rPr lang="es-ES" altLang="es-ES" sz="2000" dirty="0" err="1">
                <a:ea typeface="ＭＳ Ｐゴシック" charset="-128"/>
              </a:rPr>
              <a:t>entdeckt</a:t>
            </a:r>
            <a:r>
              <a:rPr lang="es-ES" altLang="es-ES" sz="2000" dirty="0">
                <a:ea typeface="ＭＳ Ｐゴシック" charset="-128"/>
              </a:rPr>
              <a:t>, </a:t>
            </a:r>
            <a:r>
              <a:rPr lang="es-ES" altLang="es-ES" sz="2000" dirty="0" err="1">
                <a:ea typeface="ＭＳ Ｐゴシック" charset="-128"/>
              </a:rPr>
              <a:t>der</a:t>
            </a:r>
            <a:r>
              <a:rPr lang="es-ES" altLang="es-ES" sz="2000" dirty="0">
                <a:ea typeface="ＭＳ Ｐゴシック" charset="-128"/>
              </a:rPr>
              <a:t> </a:t>
            </a:r>
            <a:r>
              <a:rPr lang="es-ES" altLang="es-ES" sz="2000" dirty="0" err="1">
                <a:ea typeface="ＭＳ Ｐゴシック" charset="-128"/>
              </a:rPr>
              <a:t>zur</a:t>
            </a:r>
            <a:r>
              <a:rPr lang="es-ES" altLang="es-ES" sz="2000" dirty="0">
                <a:ea typeface="ＭＳ Ｐゴシック" charset="-128"/>
              </a:rPr>
              <a:t> </a:t>
            </a:r>
            <a:r>
              <a:rPr lang="es-ES" altLang="es-ES" sz="2000" dirty="0" err="1">
                <a:ea typeface="ＭＳ Ｐゴシック" charset="-128"/>
              </a:rPr>
              <a:t>Trennung</a:t>
            </a:r>
            <a:r>
              <a:rPr lang="es-ES" altLang="es-ES" sz="2000" dirty="0">
                <a:ea typeface="ＭＳ Ｐゴシック" charset="-128"/>
              </a:rPr>
              <a:t> von </a:t>
            </a:r>
            <a:r>
              <a:rPr lang="es-ES" altLang="es-ES" sz="2000" dirty="0" err="1">
                <a:ea typeface="ＭＳ Ｐゴシック" charset="-128"/>
              </a:rPr>
              <a:t>der</a:t>
            </a:r>
            <a:r>
              <a:rPr lang="es-ES" altLang="es-ES" sz="2000" dirty="0">
                <a:ea typeface="ＭＳ Ｐゴシック" charset="-128"/>
              </a:rPr>
              <a:t> </a:t>
            </a:r>
            <a:r>
              <a:rPr lang="es-ES" altLang="es-ES" sz="2000" dirty="0" err="1">
                <a:ea typeface="ＭＳ Ｐゴシック" charset="-128"/>
              </a:rPr>
              <a:t>entsprechenden</a:t>
            </a:r>
            <a:r>
              <a:rPr lang="es-ES" altLang="es-ES" sz="2000" dirty="0">
                <a:ea typeface="ＭＳ Ｐゴシック" charset="-128"/>
              </a:rPr>
              <a:t> </a:t>
            </a:r>
            <a:r>
              <a:rPr lang="es-ES" altLang="es-ES" sz="2000" dirty="0" err="1">
                <a:ea typeface="ＭＳ Ｐゴシック" charset="-128"/>
              </a:rPr>
              <a:t>Person</a:t>
            </a:r>
            <a:r>
              <a:rPr lang="es-ES" altLang="es-ES" sz="2000" dirty="0">
                <a:ea typeface="ＭＳ Ｐゴシック" charset="-128"/>
              </a:rPr>
              <a:t> </a:t>
            </a:r>
            <a:r>
              <a:rPr lang="es-ES" altLang="es-ES" sz="2000" dirty="0" err="1">
                <a:ea typeface="ＭＳ Ｐゴシック" charset="-128"/>
              </a:rPr>
              <a:t>führte</a:t>
            </a:r>
            <a:r>
              <a:rPr lang="es-ES" altLang="es-ES" sz="2000" dirty="0">
                <a:ea typeface="ＭＳ Ｐゴシック" charset="-128"/>
              </a:rPr>
              <a:t>, </a:t>
            </a:r>
            <a:r>
              <a:rPr lang="es-ES" altLang="es-ES" sz="2000" dirty="0" err="1">
                <a:ea typeface="ＭＳ Ｐゴシック" charset="-128"/>
              </a:rPr>
              <a:t>der</a:t>
            </a:r>
            <a:r>
              <a:rPr lang="es-ES" altLang="es-ES" sz="2000" dirty="0">
                <a:ea typeface="ＭＳ Ｐゴシック" charset="-128"/>
              </a:rPr>
              <a:t> </a:t>
            </a:r>
            <a:r>
              <a:rPr lang="es-ES" altLang="es-ES" sz="2000" dirty="0" err="1">
                <a:ea typeface="ＭＳ Ｐゴシック" charset="-128"/>
              </a:rPr>
              <a:t>wirtschaftliche</a:t>
            </a:r>
            <a:r>
              <a:rPr lang="es-ES" altLang="es-ES" sz="2000" dirty="0">
                <a:ea typeface="ＭＳ Ｐゴシック" charset="-128"/>
              </a:rPr>
              <a:t> </a:t>
            </a:r>
            <a:r>
              <a:rPr lang="es-ES" altLang="es-ES" sz="2000" dirty="0" err="1">
                <a:ea typeface="ＭＳ Ｐゴシック" charset="-128"/>
              </a:rPr>
              <a:t>Schaden</a:t>
            </a:r>
            <a:r>
              <a:rPr lang="es-ES" altLang="es-ES" sz="2000" dirty="0">
                <a:ea typeface="ＭＳ Ｐゴシック" charset="-128"/>
              </a:rPr>
              <a:t> </a:t>
            </a:r>
            <a:r>
              <a:rPr lang="es-ES" altLang="es-ES" sz="2000" dirty="0" err="1">
                <a:ea typeface="ＭＳ Ｐゴシック" charset="-128"/>
              </a:rPr>
              <a:t>beträgt</a:t>
            </a:r>
            <a:r>
              <a:rPr lang="es-ES" altLang="es-ES" sz="2000" dirty="0">
                <a:ea typeface="ＭＳ Ｐゴシック" charset="-128"/>
              </a:rPr>
              <a:t> 36 MM Colones, in den </a:t>
            </a:r>
            <a:r>
              <a:rPr lang="es-ES" altLang="es-ES" sz="2000" dirty="0" err="1">
                <a:ea typeface="ＭＳ Ｐゴシック" charset="-128"/>
              </a:rPr>
              <a:t>Kosten</a:t>
            </a:r>
            <a:r>
              <a:rPr lang="es-ES" altLang="es-ES" sz="2000" dirty="0">
                <a:ea typeface="ＭＳ Ｐゴシック" charset="-128"/>
              </a:rPr>
              <a:t> des </a:t>
            </a:r>
            <a:r>
              <a:rPr lang="es-ES" altLang="es-ES" sz="2000" dirty="0" err="1">
                <a:ea typeface="ＭＳ Ｐゴシック" charset="-128"/>
              </a:rPr>
              <a:t>Jahres</a:t>
            </a:r>
            <a:r>
              <a:rPr lang="es-ES" altLang="es-ES" sz="2000" dirty="0">
                <a:ea typeface="ＭＳ Ｐゴシック" charset="-128"/>
              </a:rPr>
              <a:t> 2023 </a:t>
            </a:r>
            <a:r>
              <a:rPr lang="es-ES" altLang="es-ES" sz="2000" dirty="0" err="1">
                <a:ea typeface="ＭＳ Ｐゴシック" charset="-128"/>
              </a:rPr>
              <a:t>enthalten</a:t>
            </a:r>
            <a:r>
              <a:rPr lang="es-ES" altLang="es-ES" sz="2000" dirty="0">
                <a:ea typeface="ＭＳ Ｐゴシック" charset="-128"/>
              </a:rPr>
              <a:t>. </a:t>
            </a:r>
            <a:r>
              <a:rPr lang="es-ES" altLang="es-ES" sz="2000" dirty="0" err="1">
                <a:ea typeface="ＭＳ Ｐゴシック" charset="-128"/>
              </a:rPr>
              <a:t>Als</a:t>
            </a:r>
            <a:r>
              <a:rPr lang="es-ES" altLang="es-ES" sz="2000" dirty="0">
                <a:ea typeface="ＭＳ Ｐゴシック" charset="-128"/>
              </a:rPr>
              <a:t> </a:t>
            </a:r>
            <a:r>
              <a:rPr lang="es-ES" altLang="es-ES" sz="2000" dirty="0" err="1">
                <a:ea typeface="ＭＳ Ｐゴシック" charset="-128"/>
              </a:rPr>
              <a:t>Konsequenz</a:t>
            </a:r>
            <a:r>
              <a:rPr lang="es-ES" altLang="es-ES" sz="2000" dirty="0">
                <a:ea typeface="ＭＳ Ｐゴシック" charset="-128"/>
              </a:rPr>
              <a:t> </a:t>
            </a:r>
            <a:r>
              <a:rPr lang="es-ES" altLang="es-ES" sz="2000" dirty="0" err="1">
                <a:ea typeface="ＭＳ Ｐゴシック" charset="-128"/>
              </a:rPr>
              <a:t>wurden</a:t>
            </a:r>
            <a:r>
              <a:rPr lang="es-ES" altLang="es-ES" sz="2000" dirty="0">
                <a:ea typeface="ＭＳ Ｐゴシック" charset="-128"/>
              </a:rPr>
              <a:t> die </a:t>
            </a:r>
            <a:r>
              <a:rPr lang="es-ES" altLang="es-ES" sz="2000" dirty="0" err="1">
                <a:ea typeface="ＭＳ Ｐゴシック" charset="-128"/>
              </a:rPr>
              <a:t>Prozesse</a:t>
            </a:r>
            <a:r>
              <a:rPr lang="es-ES" altLang="es-ES" sz="2000" dirty="0">
                <a:ea typeface="ＭＳ Ｐゴシック" charset="-128"/>
              </a:rPr>
              <a:t> </a:t>
            </a:r>
            <a:r>
              <a:rPr lang="es-ES" altLang="es-ES" sz="2000" dirty="0" err="1">
                <a:ea typeface="ＭＳ Ｐゴシック" charset="-128"/>
              </a:rPr>
              <a:t>und</a:t>
            </a:r>
            <a:r>
              <a:rPr lang="es-ES" altLang="es-ES" sz="2000" dirty="0">
                <a:ea typeface="ＭＳ Ｐゴシック" charset="-128"/>
              </a:rPr>
              <a:t> internen </a:t>
            </a:r>
            <a:r>
              <a:rPr lang="es-ES" altLang="es-ES" sz="2000" dirty="0" err="1">
                <a:ea typeface="ＭＳ Ｐゴシック" charset="-128"/>
              </a:rPr>
              <a:t>Kontrollen</a:t>
            </a:r>
            <a:r>
              <a:rPr lang="es-ES" altLang="es-ES" sz="2000" dirty="0">
                <a:ea typeface="ＭＳ Ｐゴシック" charset="-128"/>
              </a:rPr>
              <a:t> </a:t>
            </a:r>
            <a:r>
              <a:rPr lang="es-ES" altLang="es-ES" sz="2000" dirty="0" err="1">
                <a:ea typeface="ＭＳ Ｐゴシック" charset="-128"/>
              </a:rPr>
              <a:t>neu</a:t>
            </a:r>
            <a:r>
              <a:rPr lang="es-ES" altLang="es-ES" sz="2000" dirty="0">
                <a:ea typeface="ＭＳ Ｐゴシック" charset="-128"/>
              </a:rPr>
              <a:t> </a:t>
            </a:r>
            <a:r>
              <a:rPr lang="es-ES" altLang="es-ES" sz="2000" dirty="0" err="1">
                <a:ea typeface="ＭＳ Ｐゴシック" charset="-128"/>
              </a:rPr>
              <a:t>gestaltet</a:t>
            </a:r>
            <a:r>
              <a:rPr lang="es-ES" altLang="es-ES" sz="2000" dirty="0">
                <a:ea typeface="ＭＳ Ｐゴシック" charset="-128"/>
              </a:rPr>
              <a:t>.</a:t>
            </a:r>
          </a:p>
          <a:p>
            <a:pPr marL="0" indent="0" eaLnBrk="1" hangingPunct="1">
              <a:lnSpc>
                <a:spcPct val="90000"/>
              </a:lnSpc>
              <a:buNone/>
            </a:pPr>
            <a:endParaRPr lang="es-CR" altLang="es-ES" sz="2000" dirty="0">
              <a:ea typeface="ＭＳ Ｐゴシック" charset="-128"/>
            </a:endParaRPr>
          </a:p>
          <a:p>
            <a:pPr eaLnBrk="1" hangingPunct="1">
              <a:lnSpc>
                <a:spcPct val="90000"/>
              </a:lnSpc>
            </a:pPr>
            <a:endParaRPr lang="es-CR" altLang="es-ES" sz="3100" dirty="0">
              <a:ea typeface="ＭＳ Ｐゴシック" charset="-128"/>
            </a:endParaRPr>
          </a:p>
          <a:p>
            <a:pPr eaLnBrk="1" hangingPunct="1">
              <a:lnSpc>
                <a:spcPct val="90000"/>
              </a:lnSpc>
            </a:pPr>
            <a:endParaRPr lang="en-US" altLang="es-ES" sz="3100" dirty="0">
              <a:ea typeface="ＭＳ Ｐゴシック" charset="-128"/>
            </a:endParaRPr>
          </a:p>
        </p:txBody>
      </p:sp>
    </p:spTree>
    <p:extLst>
      <p:ext uri="{BB962C8B-B14F-4D97-AF65-F5344CB8AC3E}">
        <p14:creationId xmlns:p14="http://schemas.microsoft.com/office/powerpoint/2010/main" val="298676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850" y="549275"/>
            <a:ext cx="8507413" cy="935509"/>
          </a:xfrm>
        </p:spPr>
        <p:txBody>
          <a:bodyPr/>
          <a:lstStyle/>
          <a:p>
            <a:pPr eaLnBrk="1" hangingPunct="1"/>
            <a:r>
              <a:rPr lang="de-DE" altLang="es-ES" sz="2200" b="1" dirty="0">
                <a:solidFill>
                  <a:schemeClr val="tx1"/>
                </a:solidFill>
              </a:rPr>
              <a:t>Die finanzielle Ordnung wird durch externe Prüfungen bestätigt</a:t>
            </a:r>
          </a:p>
        </p:txBody>
      </p:sp>
      <p:sp>
        <p:nvSpPr>
          <p:cNvPr id="10243" name="Rectangle 3"/>
          <p:cNvSpPr>
            <a:spLocks noGrp="1" noChangeArrowheads="1"/>
          </p:cNvSpPr>
          <p:nvPr>
            <p:ph idx="1"/>
          </p:nvPr>
        </p:nvSpPr>
        <p:spPr>
          <a:xfrm>
            <a:off x="468313" y="1989138"/>
            <a:ext cx="8229600" cy="4103687"/>
          </a:xfrm>
        </p:spPr>
        <p:txBody>
          <a:bodyPr/>
          <a:lstStyle/>
          <a:p>
            <a:pPr eaLnBrk="1" hangingPunct="1">
              <a:lnSpc>
                <a:spcPct val="90000"/>
              </a:lnSpc>
            </a:pPr>
            <a:r>
              <a:rPr lang="de-DE" altLang="es-ES" sz="2000" dirty="0"/>
              <a:t>Die externen Revisionsgesellschaft (PKF Costa Rica) bezeichneten den Abschluss unserer Institution erneut als “sauber” (positiv). </a:t>
            </a:r>
          </a:p>
          <a:p>
            <a:pPr eaLnBrk="1" hangingPunct="1">
              <a:lnSpc>
                <a:spcPct val="90000"/>
              </a:lnSpc>
            </a:pPr>
            <a:r>
              <a:rPr lang="de-DE" altLang="es-ES" sz="2000" dirty="0"/>
              <a:t>Alle von der deutschen Regierung verlangten Finanzberichte wurden eingereicht und als zufriedenstellend bewertet. </a:t>
            </a:r>
          </a:p>
          <a:p>
            <a:pPr eaLnBrk="1" hangingPunct="1">
              <a:lnSpc>
                <a:spcPct val="90000"/>
              </a:lnSpc>
            </a:pPr>
            <a:endParaRPr lang="de-DE" altLang="es-ES" sz="3100" dirty="0"/>
          </a:p>
        </p:txBody>
      </p:sp>
    </p:spTree>
    <p:extLst>
      <p:ext uri="{BB962C8B-B14F-4D97-AF65-F5344CB8AC3E}">
        <p14:creationId xmlns:p14="http://schemas.microsoft.com/office/powerpoint/2010/main" val="303978594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9750" y="309702"/>
            <a:ext cx="8229600" cy="1143000"/>
          </a:xfrm>
        </p:spPr>
        <p:txBody>
          <a:bodyPr/>
          <a:lstStyle/>
          <a:p>
            <a:pPr eaLnBrk="1" hangingPunct="1"/>
            <a:r>
              <a:rPr lang="es-CR" altLang="es-ES" sz="2200" b="1" dirty="0">
                <a:solidFill>
                  <a:schemeClr val="tx1"/>
                </a:solidFill>
                <a:ea typeface="ＭＳ Ｐゴシック" charset="-128"/>
              </a:rPr>
              <a:t>Die </a:t>
            </a:r>
            <a:r>
              <a:rPr lang="es-CR" altLang="es-ES" sz="2200" b="1" dirty="0" err="1">
                <a:solidFill>
                  <a:schemeClr val="tx1"/>
                </a:solidFill>
                <a:ea typeface="ＭＳ Ｐゴシック" charset="-128"/>
              </a:rPr>
              <a:t>Einnahmen</a:t>
            </a:r>
            <a:r>
              <a:rPr lang="es-CR" altLang="es-ES" sz="2200" b="1" dirty="0">
                <a:solidFill>
                  <a:schemeClr val="tx1"/>
                </a:solidFill>
                <a:ea typeface="ＭＳ Ｐゴシック" charset="-128"/>
              </a:rPr>
              <a:t> </a:t>
            </a:r>
            <a:r>
              <a:rPr lang="es-CR" altLang="es-ES" sz="2200" b="1" dirty="0" err="1">
                <a:solidFill>
                  <a:schemeClr val="tx1"/>
                </a:solidFill>
                <a:ea typeface="ＭＳ Ｐゴシック" charset="-128"/>
              </a:rPr>
              <a:t>erh</a:t>
            </a:r>
            <a:r>
              <a:rPr lang="de-DE" altLang="es-ES" sz="2200" b="1" dirty="0" err="1">
                <a:solidFill>
                  <a:schemeClr val="tx1"/>
                </a:solidFill>
                <a:ea typeface="ＭＳ Ｐゴシック" charset="-128"/>
              </a:rPr>
              <a:t>öhten</a:t>
            </a:r>
            <a:r>
              <a:rPr lang="de-DE" altLang="es-ES" sz="2200" b="1" dirty="0">
                <a:solidFill>
                  <a:schemeClr val="tx1"/>
                </a:solidFill>
                <a:ea typeface="ＭＳ Ｐゴシック" charset="-128"/>
              </a:rPr>
              <a:t> sich um 10%, unter anderem dank des Wechselkurseffektes</a:t>
            </a:r>
            <a:r>
              <a:rPr lang="es-CR" altLang="es-ES" sz="2200" b="1" dirty="0">
                <a:solidFill>
                  <a:schemeClr val="tx1"/>
                </a:solidFill>
                <a:ea typeface="ＭＳ Ｐゴシック" charset="-128"/>
              </a:rPr>
              <a:t> </a:t>
            </a:r>
            <a:r>
              <a:rPr lang="es-CR" altLang="es-ES" sz="2200" b="1" dirty="0">
                <a:ea typeface="ＭＳ Ｐゴシック" charset="-128"/>
              </a:rPr>
              <a:t>(</a:t>
            </a:r>
            <a:r>
              <a:rPr lang="es-CR" altLang="es-ES" sz="2200" b="1" dirty="0" err="1">
                <a:ea typeface="ＭＳ Ｐゴシック" charset="-128"/>
              </a:rPr>
              <a:t>Zahlen</a:t>
            </a:r>
            <a:r>
              <a:rPr lang="es-CR" altLang="es-ES" sz="2200" b="1" dirty="0">
                <a:ea typeface="ＭＳ Ｐゴシック" charset="-128"/>
              </a:rPr>
              <a:t> in CRC) </a:t>
            </a:r>
            <a:endParaRPr lang="en-US" altLang="es-ES" sz="2200" b="1" dirty="0">
              <a:solidFill>
                <a:schemeClr val="tx1"/>
              </a:solidFill>
              <a:ea typeface="ＭＳ Ｐゴシック" charset="-128"/>
            </a:endParaRPr>
          </a:p>
        </p:txBody>
      </p:sp>
      <p:sp>
        <p:nvSpPr>
          <p:cNvPr id="3" name="Marcador de contenido 2">
            <a:extLst>
              <a:ext uri="{FF2B5EF4-FFF2-40B4-BE49-F238E27FC236}">
                <a16:creationId xmlns:a16="http://schemas.microsoft.com/office/drawing/2014/main" id="{7E6C5C38-B2CA-468D-BDBB-FDB64792D3CF}"/>
              </a:ext>
            </a:extLst>
          </p:cNvPr>
          <p:cNvSpPr>
            <a:spLocks noGrp="1"/>
          </p:cNvSpPr>
          <p:nvPr>
            <p:ph idx="1"/>
          </p:nvPr>
        </p:nvSpPr>
        <p:spPr/>
        <p:txBody>
          <a:bodyPr/>
          <a:lstStyle/>
          <a:p>
            <a:endParaRPr lang="es-CR"/>
          </a:p>
        </p:txBody>
      </p:sp>
      <p:sp>
        <p:nvSpPr>
          <p:cNvPr id="17411" name="Text Box 4"/>
          <p:cNvSpPr txBox="1">
            <a:spLocks noChangeArrowheads="1"/>
          </p:cNvSpPr>
          <p:nvPr/>
        </p:nvSpPr>
        <p:spPr bwMode="auto">
          <a:xfrm>
            <a:off x="287337" y="5809634"/>
            <a:ext cx="8569325" cy="646331"/>
          </a:xfrm>
          <a:prstGeom prst="rect">
            <a:avLst/>
          </a:prstGeom>
          <a:solidFill>
            <a:srgbClr val="D4E7B1"/>
          </a:solidFill>
          <a:ln w="9525">
            <a:solidFill>
              <a:schemeClr val="tx1"/>
            </a:solidFill>
            <a:miter lim="800000"/>
            <a:headEnd/>
            <a:tailEnd/>
          </a:ln>
        </p:spPr>
        <p:txBody>
          <a:bodyPr>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0"/>
              </a:spcBef>
              <a:buFontTx/>
              <a:buNone/>
            </a:pPr>
            <a:r>
              <a:rPr lang="de-DE" altLang="es-ES" sz="1200" dirty="0">
                <a:latin typeface="+mj-lt"/>
                <a:cs typeface="Arial" panose="020B0604020202020204" pitchFamily="34" charset="0"/>
              </a:rPr>
              <a:t>Die Gesamteinnahmen der Institution beliefen sich im Jahr 2023 auf 5.435 Mio. CRC. Dies entspricht einer Zunahme von 10% im Vergleich zum Vorjahr. Die Schulgeldeinnahmen stiegen um 7.1%, einerseits aufgrund des Anstieges der Schulgebühren, anderseits aufgrund der steigenden Schülerzahlen.</a:t>
            </a:r>
          </a:p>
        </p:txBody>
      </p:sp>
      <p:graphicFrame>
        <p:nvGraphicFramePr>
          <p:cNvPr id="2" name="Objeto 1">
            <a:extLst>
              <a:ext uri="{FF2B5EF4-FFF2-40B4-BE49-F238E27FC236}">
                <a16:creationId xmlns:a16="http://schemas.microsoft.com/office/drawing/2014/main" id="{60976DFA-6AA9-415D-90EA-DDD9D6B610B0}"/>
              </a:ext>
            </a:extLst>
          </p:cNvPr>
          <p:cNvGraphicFramePr>
            <a:graphicFrameLocks noChangeAspect="1"/>
          </p:cNvGraphicFramePr>
          <p:nvPr>
            <p:extLst>
              <p:ext uri="{D42A27DB-BD31-4B8C-83A1-F6EECF244321}">
                <p14:modId xmlns:p14="http://schemas.microsoft.com/office/powerpoint/2010/main" val="2071210173"/>
              </p:ext>
            </p:extLst>
          </p:nvPr>
        </p:nvGraphicFramePr>
        <p:xfrm>
          <a:off x="492124" y="1556792"/>
          <a:ext cx="8159750" cy="4119562"/>
        </p:xfrm>
        <a:graphic>
          <a:graphicData uri="http://schemas.openxmlformats.org/presentationml/2006/ole">
            <mc:AlternateContent xmlns:mc="http://schemas.openxmlformats.org/markup-compatibility/2006">
              <mc:Choice xmlns:v="urn:schemas-microsoft-com:vml" Requires="v">
                <p:oleObj name="Worksheet" r:id="rId2" imgW="7569299" imgH="3823038" progId="Excel.Sheet.12">
                  <p:link updateAutomatic="1"/>
                </p:oleObj>
              </mc:Choice>
              <mc:Fallback>
                <p:oleObj name="Worksheet" r:id="rId2" imgW="7569299" imgH="3823038" progId="Excel.Sheet.12">
                  <p:link updateAutomatic="1"/>
                  <p:pic>
                    <p:nvPicPr>
                      <p:cNvPr id="2" name="Objeto 1">
                        <a:extLst>
                          <a:ext uri="{FF2B5EF4-FFF2-40B4-BE49-F238E27FC236}">
                            <a16:creationId xmlns:a16="http://schemas.microsoft.com/office/drawing/2014/main" id="{60976DFA-6AA9-415D-90EA-DDD9D6B610B0}"/>
                          </a:ext>
                        </a:extLst>
                      </p:cNvPr>
                      <p:cNvPicPr/>
                      <p:nvPr/>
                    </p:nvPicPr>
                    <p:blipFill>
                      <a:blip r:embed="rId3"/>
                      <a:stretch>
                        <a:fillRect/>
                      </a:stretch>
                    </p:blipFill>
                    <p:spPr>
                      <a:xfrm>
                        <a:off x="492124" y="1556792"/>
                        <a:ext cx="8159750" cy="4119562"/>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o 1">
            <a:extLst>
              <a:ext uri="{FF2B5EF4-FFF2-40B4-BE49-F238E27FC236}">
                <a16:creationId xmlns:a16="http://schemas.microsoft.com/office/drawing/2014/main" id="{B9B40698-6457-4F52-9F20-0A30E30081A6}"/>
              </a:ext>
            </a:extLst>
          </p:cNvPr>
          <p:cNvGraphicFramePr>
            <a:graphicFrameLocks noChangeAspect="1"/>
          </p:cNvGraphicFramePr>
          <p:nvPr>
            <p:extLst>
              <p:ext uri="{D42A27DB-BD31-4B8C-83A1-F6EECF244321}">
                <p14:modId xmlns:p14="http://schemas.microsoft.com/office/powerpoint/2010/main" val="2628344266"/>
              </p:ext>
            </p:extLst>
          </p:nvPr>
        </p:nvGraphicFramePr>
        <p:xfrm>
          <a:off x="249006" y="934374"/>
          <a:ext cx="6400800" cy="4300537"/>
        </p:xfrm>
        <a:graphic>
          <a:graphicData uri="http://schemas.openxmlformats.org/presentationml/2006/ole">
            <mc:AlternateContent xmlns:mc="http://schemas.openxmlformats.org/markup-compatibility/2006">
              <mc:Choice xmlns:v="urn:schemas-microsoft-com:vml" Requires="v">
                <p:oleObj name="Worksheet" r:id="rId2" imgW="6505600" imgH="4371975" progId="Excel.Sheet.12">
                  <p:link updateAutomatic="1"/>
                </p:oleObj>
              </mc:Choice>
              <mc:Fallback>
                <p:oleObj name="Worksheet" r:id="rId2" imgW="6505600" imgH="4371975" progId="Excel.Sheet.12">
                  <p:link updateAutomatic="1"/>
                  <p:pic>
                    <p:nvPicPr>
                      <p:cNvPr id="2" name="Objeto 1">
                        <a:extLst>
                          <a:ext uri="{FF2B5EF4-FFF2-40B4-BE49-F238E27FC236}">
                            <a16:creationId xmlns:a16="http://schemas.microsoft.com/office/drawing/2014/main" id="{B9B40698-6457-4F52-9F20-0A30E30081A6}"/>
                          </a:ext>
                        </a:extLst>
                      </p:cNvPr>
                      <p:cNvPicPr/>
                      <p:nvPr/>
                    </p:nvPicPr>
                    <p:blipFill>
                      <a:blip r:embed="rId3"/>
                      <a:stretch>
                        <a:fillRect/>
                      </a:stretch>
                    </p:blipFill>
                    <p:spPr>
                      <a:xfrm>
                        <a:off x="249006" y="934374"/>
                        <a:ext cx="6400800" cy="4300537"/>
                      </a:xfrm>
                      <a:prstGeom prst="rect">
                        <a:avLst/>
                      </a:prstGeom>
                    </p:spPr>
                  </p:pic>
                </p:oleObj>
              </mc:Fallback>
            </mc:AlternateContent>
          </a:graphicData>
        </a:graphic>
      </p:graphicFrame>
      <p:sp>
        <p:nvSpPr>
          <p:cNvPr id="15362" name="Rectangle 2"/>
          <p:cNvSpPr>
            <a:spLocks noGrp="1" noChangeArrowheads="1"/>
          </p:cNvSpPr>
          <p:nvPr>
            <p:ph type="title"/>
          </p:nvPr>
        </p:nvSpPr>
        <p:spPr>
          <a:xfrm>
            <a:off x="51594" y="90913"/>
            <a:ext cx="8821737" cy="797718"/>
          </a:xfrm>
        </p:spPr>
        <p:txBody>
          <a:bodyPr/>
          <a:lstStyle/>
          <a:p>
            <a:pPr eaLnBrk="1" hangingPunct="1"/>
            <a:r>
              <a:rPr lang="es-CR" altLang="es-ES" sz="2200" b="1" dirty="0">
                <a:ea typeface="ＭＳ Ｐゴシック" charset="-128"/>
              </a:rPr>
              <a:t>Das </a:t>
            </a:r>
            <a:r>
              <a:rPr lang="es-CR" altLang="es-ES" sz="2200" b="1" dirty="0" err="1">
                <a:ea typeface="ＭＳ Ｐゴシック" charset="-128"/>
              </a:rPr>
              <a:t>Jahr</a:t>
            </a:r>
            <a:r>
              <a:rPr lang="es-CR" altLang="es-ES" sz="2200" b="1" dirty="0">
                <a:ea typeface="ＭＳ Ｐゴシック" charset="-128"/>
              </a:rPr>
              <a:t> 2023 </a:t>
            </a:r>
            <a:r>
              <a:rPr lang="es-CR" altLang="es-ES" sz="2200" b="1" dirty="0" err="1">
                <a:ea typeface="ＭＳ Ｐゴシック" charset="-128"/>
              </a:rPr>
              <a:t>schliesst</a:t>
            </a:r>
            <a:r>
              <a:rPr lang="es-CR" altLang="es-ES" sz="2200" b="1" dirty="0">
                <a:ea typeface="ＭＳ Ｐゴシック" charset="-128"/>
              </a:rPr>
              <a:t> </a:t>
            </a:r>
            <a:r>
              <a:rPr lang="es-CR" altLang="es-ES" sz="2200" b="1" dirty="0" err="1">
                <a:ea typeface="ＭＳ Ｐゴシック" charset="-128"/>
              </a:rPr>
              <a:t>mit</a:t>
            </a:r>
            <a:r>
              <a:rPr lang="es-CR" altLang="es-ES" sz="2200" b="1" dirty="0">
                <a:ea typeface="ＭＳ Ｐゴシック" charset="-128"/>
              </a:rPr>
              <a:t> </a:t>
            </a:r>
            <a:r>
              <a:rPr lang="es-CR" altLang="es-ES" sz="2200" b="1" dirty="0" err="1">
                <a:ea typeface="ＭＳ Ｐゴシック" charset="-128"/>
              </a:rPr>
              <a:t>einem</a:t>
            </a:r>
            <a:r>
              <a:rPr lang="es-CR" altLang="es-ES" sz="2200" b="1" dirty="0">
                <a:ea typeface="ＭＳ Ｐゴシック" charset="-128"/>
              </a:rPr>
              <a:t> </a:t>
            </a:r>
            <a:r>
              <a:rPr lang="es-CR" altLang="es-ES" sz="2200" b="1" dirty="0" err="1">
                <a:ea typeface="ＭＳ Ｐゴシック" charset="-128"/>
              </a:rPr>
              <a:t>Gewinn</a:t>
            </a:r>
            <a:r>
              <a:rPr lang="es-CR" altLang="es-ES" sz="2200" b="1" dirty="0">
                <a:ea typeface="ＭＳ Ｐゴシック" charset="-128"/>
              </a:rPr>
              <a:t>, zum </a:t>
            </a:r>
            <a:r>
              <a:rPr lang="es-CR" altLang="es-ES" sz="2200" b="1" dirty="0" err="1">
                <a:ea typeface="ＭＳ Ｐゴシック" charset="-128"/>
              </a:rPr>
              <a:t>Teil</a:t>
            </a:r>
            <a:r>
              <a:rPr lang="es-CR" altLang="es-ES" sz="2200" b="1" dirty="0">
                <a:ea typeface="ＭＳ Ｐゴシック" charset="-128"/>
              </a:rPr>
              <a:t> </a:t>
            </a:r>
            <a:r>
              <a:rPr lang="es-CR" altLang="es-ES" sz="2200" b="1" dirty="0" err="1">
                <a:ea typeface="ＭＳ Ｐゴシック" charset="-128"/>
              </a:rPr>
              <a:t>dank</a:t>
            </a:r>
            <a:r>
              <a:rPr lang="es-CR" altLang="es-ES" sz="2200" b="1" dirty="0">
                <a:ea typeface="ＭＳ Ｐゴシック" charset="-128"/>
              </a:rPr>
              <a:t> des </a:t>
            </a:r>
            <a:r>
              <a:rPr lang="es-CR" altLang="es-ES" sz="2200" b="1" dirty="0" err="1">
                <a:ea typeface="ＭＳ Ｐゴシック" charset="-128"/>
              </a:rPr>
              <a:t>Wechselkurseffektes</a:t>
            </a:r>
            <a:r>
              <a:rPr lang="es-CR" altLang="es-ES" sz="2200" b="1" dirty="0">
                <a:ea typeface="ＭＳ Ｐゴシック" charset="-128"/>
              </a:rPr>
              <a:t>  (</a:t>
            </a:r>
            <a:r>
              <a:rPr lang="es-CR" altLang="es-ES" sz="2200" b="1" dirty="0" err="1">
                <a:ea typeface="ＭＳ Ｐゴシック" charset="-128"/>
              </a:rPr>
              <a:t>Zahlen</a:t>
            </a:r>
            <a:r>
              <a:rPr lang="es-CR" altLang="es-ES" sz="2200" b="1" dirty="0">
                <a:ea typeface="ＭＳ Ｐゴシック" charset="-128"/>
              </a:rPr>
              <a:t> in CRC) </a:t>
            </a:r>
            <a:endParaRPr lang="en-US" altLang="es-ES" sz="2200" b="1" dirty="0">
              <a:ea typeface="ＭＳ Ｐゴシック" charset="-128"/>
            </a:endParaRPr>
          </a:p>
        </p:txBody>
      </p:sp>
      <p:sp>
        <p:nvSpPr>
          <p:cNvPr id="15363" name="Text Box 3"/>
          <p:cNvSpPr txBox="1">
            <a:spLocks noChangeArrowheads="1"/>
          </p:cNvSpPr>
          <p:nvPr/>
        </p:nvSpPr>
        <p:spPr bwMode="auto">
          <a:xfrm>
            <a:off x="142113" y="5280654"/>
            <a:ext cx="8640697" cy="1384995"/>
          </a:xfrm>
          <a:prstGeom prst="rect">
            <a:avLst/>
          </a:prstGeom>
          <a:solidFill>
            <a:srgbClr val="D4E7B1"/>
          </a:solidFill>
          <a:ln w="9525">
            <a:solidFill>
              <a:schemeClr val="tx1"/>
            </a:solidFill>
            <a:miter lim="800000"/>
            <a:headEnd/>
            <a:tailEnd/>
          </a:ln>
        </p:spPr>
        <p:txBody>
          <a:bodyPr wrap="square">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50000"/>
              </a:spcBef>
              <a:buNone/>
            </a:pPr>
            <a:r>
              <a:rPr lang="de-DE" altLang="es-ES" sz="1200" dirty="0">
                <a:latin typeface="+mj-lt"/>
              </a:rPr>
              <a:t>Die Gesamteinnahmen für das Jahr 2023 stiegen um 10.0% im Vergleich zum Vorjahr und um 7.7% im Vergleich zum Haushaltsplan. Die Gesamtausgaben stiegen um 4.3% im Vergleich zu 2022 und lagen 2.3% oberhalb des Haushaltsplans, was zu einem Gewinn von 299 Mio. CRC führte. Dieser Gewinn entspricht 5.5% der Gesamteinnahmen. Im Vorjahr resultierte ein Gewinn von 16 Mio. CRC (0.5% der Gesamteinnahmen). Die steigenden Einnahmen lassen sich durch die Währungsgewinne und die am Ende gleichgebliebene Förderung zurückführen. Die Kosten stiegen einerseits, weil wir zusätzliches Personal einstellten, um das akademische Angebot zu verstärken, anderseits durch eine Erhöhung der Schüleraktivitäten, im Vergleich zur Zeit vor der Pandemie.</a:t>
            </a:r>
            <a:endParaRPr lang="es-CR" altLang="es-ES" sz="1200" dirty="0">
              <a:latin typeface="+mj-lt"/>
            </a:endParaRPr>
          </a:p>
        </p:txBody>
      </p:sp>
      <p:graphicFrame>
        <p:nvGraphicFramePr>
          <p:cNvPr id="15364" name="Objeto 1"/>
          <p:cNvGraphicFramePr>
            <a:graphicFrameLocks noChangeAspect="1"/>
          </p:cNvGraphicFramePr>
          <p:nvPr/>
        </p:nvGraphicFramePr>
        <p:xfrm>
          <a:off x="4462463" y="3041650"/>
          <a:ext cx="0" cy="1588"/>
        </p:xfrm>
        <a:graphic>
          <a:graphicData uri="http://schemas.openxmlformats.org/presentationml/2006/ole">
            <mc:AlternateContent xmlns:mc="http://schemas.openxmlformats.org/markup-compatibility/2006">
              <mc:Choice xmlns:v="urn:schemas-microsoft-com:vml" Requires="v">
                <p:oleObj name="HTML Document" r:id="rId4" imgW="0" imgH="0" progId="htmlfile">
                  <p:link updateAutomatic="1"/>
                </p:oleObj>
              </mc:Choice>
              <mc:Fallback>
                <p:oleObj name="HTML Document" r:id="rId4" imgW="0" imgH="0" progId="htmlfile">
                  <p:link updateAutomatic="1"/>
                  <p:pic>
                    <p:nvPicPr>
                      <p:cNvPr id="15364" name="Objeto 1"/>
                      <p:cNvPicPr>
                        <a:picLocks noChangeAspect="1" noChangeArrowheads="1"/>
                      </p:cNvPicPr>
                      <p:nvPr/>
                    </p:nvPicPr>
                    <p:blipFill>
                      <a:blip r:embed="rId5"/>
                      <a:srcRect/>
                      <a:stretch>
                        <a:fillRect/>
                      </a:stretch>
                    </p:blipFill>
                    <p:spPr bwMode="auto">
                      <a:xfrm>
                        <a:off x="4462463" y="3041650"/>
                        <a:ext cx="0"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ángulo 5">
            <a:extLst>
              <a:ext uri="{FF2B5EF4-FFF2-40B4-BE49-F238E27FC236}">
                <a16:creationId xmlns:a16="http://schemas.microsoft.com/office/drawing/2014/main" id="{C0F4B689-E984-4B78-918B-FB9A812C1BDC}"/>
              </a:ext>
            </a:extLst>
          </p:cNvPr>
          <p:cNvSpPr/>
          <p:nvPr/>
        </p:nvSpPr>
        <p:spPr>
          <a:xfrm>
            <a:off x="2276649" y="1528420"/>
            <a:ext cx="1079500" cy="190964"/>
          </a:xfrm>
          <a:prstGeom prst="rect">
            <a:avLst/>
          </a:prstGeom>
          <a:solidFill>
            <a:srgbClr val="92D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7" name="Rectángulo redondeado 7">
            <a:extLst>
              <a:ext uri="{FF2B5EF4-FFF2-40B4-BE49-F238E27FC236}">
                <a16:creationId xmlns:a16="http://schemas.microsoft.com/office/drawing/2014/main" id="{961BA8A9-851C-4204-A102-EAF6D28E42AA}"/>
              </a:ext>
            </a:extLst>
          </p:cNvPr>
          <p:cNvSpPr/>
          <p:nvPr/>
        </p:nvSpPr>
        <p:spPr>
          <a:xfrm>
            <a:off x="6859543" y="637328"/>
            <a:ext cx="2180738" cy="300587"/>
          </a:xfrm>
          <a:prstGeom prst="roundRect">
            <a:avLst/>
          </a:prstGeom>
          <a:solidFill>
            <a:srgbClr val="92D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000" dirty="0" err="1">
                <a:solidFill>
                  <a:schemeClr val="tx1"/>
                </a:solidFill>
              </a:rPr>
              <a:t>Mehr</a:t>
            </a:r>
            <a:r>
              <a:rPr lang="es-CR" sz="1000" dirty="0">
                <a:solidFill>
                  <a:schemeClr val="tx1"/>
                </a:solidFill>
              </a:rPr>
              <a:t> </a:t>
            </a:r>
            <a:r>
              <a:rPr lang="es-CR" sz="1000" dirty="0" err="1">
                <a:solidFill>
                  <a:schemeClr val="tx1"/>
                </a:solidFill>
              </a:rPr>
              <a:t>Schüler</a:t>
            </a:r>
            <a:endParaRPr lang="es-CR" sz="1000" dirty="0">
              <a:solidFill>
                <a:schemeClr val="tx1"/>
              </a:solidFill>
            </a:endParaRPr>
          </a:p>
        </p:txBody>
      </p:sp>
      <p:cxnSp>
        <p:nvCxnSpPr>
          <p:cNvPr id="8" name="Conector recto de flecha 7">
            <a:extLst>
              <a:ext uri="{FF2B5EF4-FFF2-40B4-BE49-F238E27FC236}">
                <a16:creationId xmlns:a16="http://schemas.microsoft.com/office/drawing/2014/main" id="{7035879E-D56B-4A24-91A3-106422603C26}"/>
              </a:ext>
            </a:extLst>
          </p:cNvPr>
          <p:cNvCxnSpPr>
            <a:cxnSpLocks/>
            <a:stCxn id="7" idx="1"/>
            <a:endCxn id="6" idx="3"/>
          </p:cNvCxnSpPr>
          <p:nvPr/>
        </p:nvCxnSpPr>
        <p:spPr>
          <a:xfrm flipH="1">
            <a:off x="3356149" y="787622"/>
            <a:ext cx="3503394" cy="836280"/>
          </a:xfrm>
          <a:prstGeom prst="straightConnector1">
            <a:avLst/>
          </a:prstGeom>
          <a:ln w="47625">
            <a:solidFill>
              <a:srgbClr val="92D05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2" name="Rectángulo 11">
            <a:extLst>
              <a:ext uri="{FF2B5EF4-FFF2-40B4-BE49-F238E27FC236}">
                <a16:creationId xmlns:a16="http://schemas.microsoft.com/office/drawing/2014/main" id="{04264241-E9D0-4FA8-826E-54F1111B15C5}"/>
              </a:ext>
            </a:extLst>
          </p:cNvPr>
          <p:cNvSpPr/>
          <p:nvPr/>
        </p:nvSpPr>
        <p:spPr>
          <a:xfrm>
            <a:off x="2276649" y="1887539"/>
            <a:ext cx="1077218" cy="179560"/>
          </a:xfrm>
          <a:prstGeom prst="rect">
            <a:avLst/>
          </a:pr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cxnSp>
        <p:nvCxnSpPr>
          <p:cNvPr id="13" name="Conector recto de flecha 12">
            <a:extLst>
              <a:ext uri="{FF2B5EF4-FFF2-40B4-BE49-F238E27FC236}">
                <a16:creationId xmlns:a16="http://schemas.microsoft.com/office/drawing/2014/main" id="{840E61AC-9133-4BAF-B9E4-295D85689FBC}"/>
              </a:ext>
            </a:extLst>
          </p:cNvPr>
          <p:cNvCxnSpPr>
            <a:cxnSpLocks/>
            <a:stCxn id="14" idx="1"/>
            <a:endCxn id="12" idx="3"/>
          </p:cNvCxnSpPr>
          <p:nvPr/>
        </p:nvCxnSpPr>
        <p:spPr>
          <a:xfrm flipH="1">
            <a:off x="3353867" y="1376317"/>
            <a:ext cx="3485142" cy="601002"/>
          </a:xfrm>
          <a:prstGeom prst="straightConnector1">
            <a:avLst/>
          </a:prstGeom>
          <a:ln w="47625">
            <a:solidFill>
              <a:srgbClr val="FFC0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4" name="Rectángulo redondeado 21">
            <a:extLst>
              <a:ext uri="{FF2B5EF4-FFF2-40B4-BE49-F238E27FC236}">
                <a16:creationId xmlns:a16="http://schemas.microsoft.com/office/drawing/2014/main" id="{4C87CB7A-D313-4DDA-973B-27CD06064750}"/>
              </a:ext>
            </a:extLst>
          </p:cNvPr>
          <p:cNvSpPr/>
          <p:nvPr/>
        </p:nvSpPr>
        <p:spPr>
          <a:xfrm>
            <a:off x="6839009" y="1043217"/>
            <a:ext cx="2137056" cy="666199"/>
          </a:xfrm>
          <a:prstGeom prst="roundRect">
            <a:avLst/>
          </a:pr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000" dirty="0" err="1">
                <a:solidFill>
                  <a:schemeClr val="tx1"/>
                </a:solidFill>
              </a:rPr>
              <a:t>Betrag</a:t>
            </a:r>
            <a:r>
              <a:rPr lang="es-ES" sz="1000" dirty="0">
                <a:solidFill>
                  <a:schemeClr val="tx1"/>
                </a:solidFill>
              </a:rPr>
              <a:t> in EUR </a:t>
            </a:r>
            <a:r>
              <a:rPr lang="es-ES" sz="1000" dirty="0" err="1">
                <a:solidFill>
                  <a:schemeClr val="tx1"/>
                </a:solidFill>
              </a:rPr>
              <a:t>wie</a:t>
            </a:r>
            <a:r>
              <a:rPr lang="es-ES" sz="1000" dirty="0">
                <a:solidFill>
                  <a:schemeClr val="tx1"/>
                </a:solidFill>
              </a:rPr>
              <a:t> 2022, </a:t>
            </a:r>
            <a:r>
              <a:rPr lang="es-ES" sz="1000" dirty="0" err="1">
                <a:solidFill>
                  <a:schemeClr val="tx1"/>
                </a:solidFill>
              </a:rPr>
              <a:t>Wechselkurseffekt</a:t>
            </a:r>
            <a:r>
              <a:rPr lang="es-ES" sz="1000" dirty="0">
                <a:solidFill>
                  <a:schemeClr val="tx1"/>
                </a:solidFill>
              </a:rPr>
              <a:t>. </a:t>
            </a:r>
            <a:r>
              <a:rPr lang="es-ES" sz="1000" dirty="0" err="1">
                <a:solidFill>
                  <a:schemeClr val="tx1"/>
                </a:solidFill>
              </a:rPr>
              <a:t>Pessimistisches</a:t>
            </a:r>
            <a:r>
              <a:rPr lang="es-ES" sz="1000" dirty="0">
                <a:solidFill>
                  <a:schemeClr val="tx1"/>
                </a:solidFill>
              </a:rPr>
              <a:t> </a:t>
            </a:r>
            <a:r>
              <a:rPr lang="es-ES" sz="1000" dirty="0" err="1">
                <a:solidFill>
                  <a:schemeClr val="tx1"/>
                </a:solidFill>
              </a:rPr>
              <a:t>Syenario</a:t>
            </a:r>
            <a:r>
              <a:rPr lang="es-ES" sz="1000" dirty="0">
                <a:solidFill>
                  <a:schemeClr val="tx1"/>
                </a:solidFill>
              </a:rPr>
              <a:t> des </a:t>
            </a:r>
            <a:r>
              <a:rPr lang="es-ES" sz="1000" dirty="0" err="1">
                <a:solidFill>
                  <a:schemeClr val="tx1"/>
                </a:solidFill>
              </a:rPr>
              <a:t>Haushaltes</a:t>
            </a:r>
            <a:r>
              <a:rPr lang="es-ES" sz="1000" dirty="0">
                <a:solidFill>
                  <a:schemeClr val="tx1"/>
                </a:solidFill>
              </a:rPr>
              <a:t> </a:t>
            </a:r>
            <a:r>
              <a:rPr lang="es-ES" sz="1000" dirty="0" err="1">
                <a:solidFill>
                  <a:schemeClr val="tx1"/>
                </a:solidFill>
              </a:rPr>
              <a:t>erfüllte</a:t>
            </a:r>
            <a:r>
              <a:rPr lang="es-ES" sz="1000" dirty="0">
                <a:solidFill>
                  <a:schemeClr val="tx1"/>
                </a:solidFill>
              </a:rPr>
              <a:t> </a:t>
            </a:r>
            <a:r>
              <a:rPr lang="es-ES" sz="1000" dirty="0" err="1">
                <a:solidFill>
                  <a:schemeClr val="tx1"/>
                </a:solidFill>
              </a:rPr>
              <a:t>sich</a:t>
            </a:r>
            <a:r>
              <a:rPr lang="es-ES" sz="1000" dirty="0">
                <a:solidFill>
                  <a:schemeClr val="tx1"/>
                </a:solidFill>
              </a:rPr>
              <a:t> </a:t>
            </a:r>
            <a:r>
              <a:rPr lang="es-ES" sz="1000" dirty="0" err="1">
                <a:solidFill>
                  <a:schemeClr val="tx1"/>
                </a:solidFill>
              </a:rPr>
              <a:t>nicht</a:t>
            </a:r>
            <a:endParaRPr lang="es-CR" sz="1000" dirty="0">
              <a:solidFill>
                <a:schemeClr val="tx1"/>
              </a:solidFill>
            </a:endParaRPr>
          </a:p>
        </p:txBody>
      </p:sp>
      <p:sp>
        <p:nvSpPr>
          <p:cNvPr id="15" name="Rectángulo 14">
            <a:extLst>
              <a:ext uri="{FF2B5EF4-FFF2-40B4-BE49-F238E27FC236}">
                <a16:creationId xmlns:a16="http://schemas.microsoft.com/office/drawing/2014/main" id="{5452463F-10B1-446E-9316-382070D30CBB}"/>
              </a:ext>
            </a:extLst>
          </p:cNvPr>
          <p:cNvSpPr/>
          <p:nvPr/>
        </p:nvSpPr>
        <p:spPr>
          <a:xfrm>
            <a:off x="2276649" y="2616800"/>
            <a:ext cx="1077218" cy="172389"/>
          </a:xfrm>
          <a:prstGeom prst="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16" name="Rectángulo redondeado 26">
            <a:extLst>
              <a:ext uri="{FF2B5EF4-FFF2-40B4-BE49-F238E27FC236}">
                <a16:creationId xmlns:a16="http://schemas.microsoft.com/office/drawing/2014/main" id="{7E4D68DB-DD04-4BFC-BCD3-D1182B55FDC3}"/>
              </a:ext>
            </a:extLst>
          </p:cNvPr>
          <p:cNvSpPr/>
          <p:nvPr/>
        </p:nvSpPr>
        <p:spPr>
          <a:xfrm>
            <a:off x="6867351" y="2430228"/>
            <a:ext cx="2221411" cy="625198"/>
          </a:xfrm>
          <a:prstGeom prst="roundRect">
            <a:avLst/>
          </a:prstGeom>
          <a:solidFill>
            <a:srgbClr val="FF999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000" dirty="0" err="1">
                <a:solidFill>
                  <a:schemeClr val="tx1"/>
                </a:solidFill>
              </a:rPr>
              <a:t>Währungsgewinn</a:t>
            </a:r>
            <a:r>
              <a:rPr lang="es-ES" sz="1000" dirty="0">
                <a:solidFill>
                  <a:schemeClr val="tx1"/>
                </a:solidFill>
              </a:rPr>
              <a:t> </a:t>
            </a:r>
            <a:r>
              <a:rPr lang="es-ES" sz="1000" dirty="0" err="1">
                <a:solidFill>
                  <a:schemeClr val="tx1"/>
                </a:solidFill>
              </a:rPr>
              <a:t>auf</a:t>
            </a:r>
            <a:r>
              <a:rPr lang="es-ES" sz="1000" dirty="0">
                <a:solidFill>
                  <a:schemeClr val="tx1"/>
                </a:solidFill>
              </a:rPr>
              <a:t> </a:t>
            </a:r>
            <a:r>
              <a:rPr lang="es-ES" sz="1000" dirty="0" err="1">
                <a:solidFill>
                  <a:schemeClr val="tx1"/>
                </a:solidFill>
              </a:rPr>
              <a:t>der</a:t>
            </a:r>
            <a:r>
              <a:rPr lang="es-ES" sz="1000" dirty="0">
                <a:solidFill>
                  <a:schemeClr val="tx1"/>
                </a:solidFill>
              </a:rPr>
              <a:t> </a:t>
            </a:r>
            <a:r>
              <a:rPr lang="es-ES" sz="1000" dirty="0" err="1">
                <a:solidFill>
                  <a:schemeClr val="tx1"/>
                </a:solidFill>
              </a:rPr>
              <a:t>Nettoposition</a:t>
            </a:r>
            <a:r>
              <a:rPr lang="es-ES" sz="1000" dirty="0">
                <a:solidFill>
                  <a:schemeClr val="tx1"/>
                </a:solidFill>
              </a:rPr>
              <a:t> (</a:t>
            </a:r>
            <a:r>
              <a:rPr lang="es-ES" sz="1000" dirty="0" err="1">
                <a:solidFill>
                  <a:schemeClr val="tx1"/>
                </a:solidFill>
              </a:rPr>
              <a:t>Aktiven</a:t>
            </a:r>
            <a:r>
              <a:rPr lang="es-ES" sz="1000" dirty="0">
                <a:solidFill>
                  <a:schemeClr val="tx1"/>
                </a:solidFill>
              </a:rPr>
              <a:t> – </a:t>
            </a:r>
            <a:r>
              <a:rPr lang="es-ES" sz="1000" dirty="0" err="1">
                <a:solidFill>
                  <a:schemeClr val="tx1"/>
                </a:solidFill>
              </a:rPr>
              <a:t>Passiven</a:t>
            </a:r>
            <a:r>
              <a:rPr lang="es-ES" sz="1000" dirty="0">
                <a:solidFill>
                  <a:schemeClr val="tx1"/>
                </a:solidFill>
              </a:rPr>
              <a:t> in USD)</a:t>
            </a:r>
            <a:endParaRPr lang="es-CR" sz="1000" dirty="0">
              <a:solidFill>
                <a:schemeClr val="tx1"/>
              </a:solidFill>
            </a:endParaRPr>
          </a:p>
        </p:txBody>
      </p:sp>
      <p:cxnSp>
        <p:nvCxnSpPr>
          <p:cNvPr id="17" name="Conector recto de flecha 16">
            <a:extLst>
              <a:ext uri="{FF2B5EF4-FFF2-40B4-BE49-F238E27FC236}">
                <a16:creationId xmlns:a16="http://schemas.microsoft.com/office/drawing/2014/main" id="{519C2514-C62B-476F-A644-07AB7F376E60}"/>
              </a:ext>
            </a:extLst>
          </p:cNvPr>
          <p:cNvCxnSpPr>
            <a:cxnSpLocks/>
            <a:stCxn id="16" idx="1"/>
            <a:endCxn id="15" idx="3"/>
          </p:cNvCxnSpPr>
          <p:nvPr/>
        </p:nvCxnSpPr>
        <p:spPr>
          <a:xfrm flipH="1" flipV="1">
            <a:off x="3353867" y="2702995"/>
            <a:ext cx="3513484" cy="39832"/>
          </a:xfrm>
          <a:prstGeom prst="straightConnector1">
            <a:avLst/>
          </a:prstGeom>
          <a:ln w="47625">
            <a:solidFill>
              <a:srgbClr val="FF9999">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42" name="Rectángulo 41">
            <a:extLst>
              <a:ext uri="{FF2B5EF4-FFF2-40B4-BE49-F238E27FC236}">
                <a16:creationId xmlns:a16="http://schemas.microsoft.com/office/drawing/2014/main" id="{4E399354-6CEE-4FF6-A30D-E6C5B165AD0E}"/>
              </a:ext>
            </a:extLst>
          </p:cNvPr>
          <p:cNvSpPr/>
          <p:nvPr/>
        </p:nvSpPr>
        <p:spPr>
          <a:xfrm>
            <a:off x="2276649" y="3543751"/>
            <a:ext cx="1077218" cy="172389"/>
          </a:xfrm>
          <a:prstGeom prst="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43" name="Rectángulo redondeado 26">
            <a:extLst>
              <a:ext uri="{FF2B5EF4-FFF2-40B4-BE49-F238E27FC236}">
                <a16:creationId xmlns:a16="http://schemas.microsoft.com/office/drawing/2014/main" id="{F05DA8E7-18F6-4CE8-91F0-AEF5CE7F7BD4}"/>
              </a:ext>
            </a:extLst>
          </p:cNvPr>
          <p:cNvSpPr/>
          <p:nvPr/>
        </p:nvSpPr>
        <p:spPr>
          <a:xfrm>
            <a:off x="6844226" y="3489887"/>
            <a:ext cx="2261194" cy="400317"/>
          </a:xfrm>
          <a:prstGeom prst="roundRect">
            <a:avLst/>
          </a:prstGeom>
          <a:solidFill>
            <a:srgbClr val="C5F8FD">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000" dirty="0" err="1">
                <a:solidFill>
                  <a:schemeClr val="tx1"/>
                </a:solidFill>
              </a:rPr>
              <a:t>Leicht</a:t>
            </a:r>
            <a:r>
              <a:rPr lang="es-ES" sz="1000" dirty="0">
                <a:solidFill>
                  <a:schemeClr val="tx1"/>
                </a:solidFill>
              </a:rPr>
              <a:t> </a:t>
            </a:r>
            <a:r>
              <a:rPr lang="es-ES" sz="1000" dirty="0" err="1">
                <a:solidFill>
                  <a:schemeClr val="tx1"/>
                </a:solidFill>
              </a:rPr>
              <a:t>über</a:t>
            </a:r>
            <a:r>
              <a:rPr lang="es-ES" sz="1000" dirty="0">
                <a:solidFill>
                  <a:schemeClr val="tx1"/>
                </a:solidFill>
              </a:rPr>
              <a:t> </a:t>
            </a:r>
            <a:r>
              <a:rPr lang="es-ES" sz="1000" dirty="0" err="1">
                <a:solidFill>
                  <a:schemeClr val="tx1"/>
                </a:solidFill>
              </a:rPr>
              <a:t>dem</a:t>
            </a:r>
            <a:r>
              <a:rPr lang="es-ES" sz="1000" dirty="0">
                <a:solidFill>
                  <a:schemeClr val="tx1"/>
                </a:solidFill>
              </a:rPr>
              <a:t> </a:t>
            </a:r>
            <a:r>
              <a:rPr lang="es-ES" sz="1000" dirty="0" err="1">
                <a:solidFill>
                  <a:schemeClr val="tx1"/>
                </a:solidFill>
              </a:rPr>
              <a:t>Haushaltsplan</a:t>
            </a:r>
            <a:r>
              <a:rPr lang="es-ES" sz="1000" dirty="0">
                <a:solidFill>
                  <a:schemeClr val="tx1"/>
                </a:solidFill>
              </a:rPr>
              <a:t>, </a:t>
            </a:r>
            <a:r>
              <a:rPr lang="es-ES" sz="1000" dirty="0" err="1">
                <a:solidFill>
                  <a:schemeClr val="tx1"/>
                </a:solidFill>
              </a:rPr>
              <a:t>Inflationskompensation</a:t>
            </a:r>
            <a:endParaRPr lang="es-CR" sz="1000" dirty="0">
              <a:solidFill>
                <a:schemeClr val="tx1"/>
              </a:solidFill>
            </a:endParaRPr>
          </a:p>
        </p:txBody>
      </p:sp>
      <p:cxnSp>
        <p:nvCxnSpPr>
          <p:cNvPr id="44" name="Conector recto de flecha 43">
            <a:extLst>
              <a:ext uri="{FF2B5EF4-FFF2-40B4-BE49-F238E27FC236}">
                <a16:creationId xmlns:a16="http://schemas.microsoft.com/office/drawing/2014/main" id="{7E479EF0-5CB3-45CC-A396-2D56929EFB8D}"/>
              </a:ext>
            </a:extLst>
          </p:cNvPr>
          <p:cNvCxnSpPr>
            <a:cxnSpLocks/>
            <a:stCxn id="43" idx="1"/>
            <a:endCxn id="42" idx="3"/>
          </p:cNvCxnSpPr>
          <p:nvPr/>
        </p:nvCxnSpPr>
        <p:spPr>
          <a:xfrm flipH="1" flipV="1">
            <a:off x="3353867" y="3629946"/>
            <a:ext cx="3490359" cy="60100"/>
          </a:xfrm>
          <a:prstGeom prst="straightConnector1">
            <a:avLst/>
          </a:prstGeom>
          <a:ln w="47625">
            <a:solidFill>
              <a:srgbClr val="C5F8FD">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46" name="Rectángulo 45">
            <a:extLst>
              <a:ext uri="{FF2B5EF4-FFF2-40B4-BE49-F238E27FC236}">
                <a16:creationId xmlns:a16="http://schemas.microsoft.com/office/drawing/2014/main" id="{39BBD974-B682-4F10-8811-C9DB2BB49259}"/>
              </a:ext>
            </a:extLst>
          </p:cNvPr>
          <p:cNvSpPr/>
          <p:nvPr/>
        </p:nvSpPr>
        <p:spPr>
          <a:xfrm>
            <a:off x="2276649" y="2277413"/>
            <a:ext cx="1077218" cy="179560"/>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cxnSp>
        <p:nvCxnSpPr>
          <p:cNvPr id="47" name="Conector recto de flecha 46">
            <a:extLst>
              <a:ext uri="{FF2B5EF4-FFF2-40B4-BE49-F238E27FC236}">
                <a16:creationId xmlns:a16="http://schemas.microsoft.com/office/drawing/2014/main" id="{82992F55-6481-48B2-895F-A14AACB9A25A}"/>
              </a:ext>
            </a:extLst>
          </p:cNvPr>
          <p:cNvCxnSpPr>
            <a:cxnSpLocks/>
            <a:stCxn id="48" idx="1"/>
            <a:endCxn id="46" idx="3"/>
          </p:cNvCxnSpPr>
          <p:nvPr/>
        </p:nvCxnSpPr>
        <p:spPr>
          <a:xfrm flipH="1">
            <a:off x="3353867" y="2124194"/>
            <a:ext cx="3485142" cy="242999"/>
          </a:xfrm>
          <a:prstGeom prst="straightConnector1">
            <a:avLst/>
          </a:prstGeom>
          <a:ln w="47625">
            <a:solidFill>
              <a:schemeClr val="accent1">
                <a:lumMod val="90000"/>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Rectángulo redondeado 21">
            <a:extLst>
              <a:ext uri="{FF2B5EF4-FFF2-40B4-BE49-F238E27FC236}">
                <a16:creationId xmlns:a16="http://schemas.microsoft.com/office/drawing/2014/main" id="{C5083D3D-3729-4FE0-B76D-C9C8D47E6C99}"/>
              </a:ext>
            </a:extLst>
          </p:cNvPr>
          <p:cNvSpPr/>
          <p:nvPr/>
        </p:nvSpPr>
        <p:spPr>
          <a:xfrm>
            <a:off x="6839009" y="1864662"/>
            <a:ext cx="2221411" cy="519063"/>
          </a:xfrm>
          <a:prstGeom prst="round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000" dirty="0" err="1">
                <a:solidFill>
                  <a:schemeClr val="tx1"/>
                </a:solidFill>
              </a:rPr>
              <a:t>Erholung</a:t>
            </a:r>
            <a:r>
              <a:rPr lang="es-ES" sz="1000" dirty="0">
                <a:solidFill>
                  <a:schemeClr val="tx1"/>
                </a:solidFill>
              </a:rPr>
              <a:t> </a:t>
            </a:r>
            <a:r>
              <a:rPr lang="es-ES" sz="1000" dirty="0" err="1">
                <a:solidFill>
                  <a:schemeClr val="tx1"/>
                </a:solidFill>
              </a:rPr>
              <a:t>der</a:t>
            </a:r>
            <a:r>
              <a:rPr lang="es-ES" sz="1000" dirty="0">
                <a:solidFill>
                  <a:schemeClr val="tx1"/>
                </a:solidFill>
              </a:rPr>
              <a:t> </a:t>
            </a:r>
            <a:r>
              <a:rPr lang="es-ES" sz="1000" dirty="0" err="1">
                <a:solidFill>
                  <a:schemeClr val="tx1"/>
                </a:solidFill>
              </a:rPr>
              <a:t>Mieteinahmen</a:t>
            </a:r>
            <a:r>
              <a:rPr lang="es-ES" sz="1000" dirty="0">
                <a:solidFill>
                  <a:schemeClr val="tx1"/>
                </a:solidFill>
              </a:rPr>
              <a:t> des </a:t>
            </a:r>
            <a:r>
              <a:rPr lang="es-ES" sz="1000" dirty="0" err="1">
                <a:solidFill>
                  <a:schemeClr val="tx1"/>
                </a:solidFill>
              </a:rPr>
              <a:t>Auditoriums</a:t>
            </a:r>
            <a:r>
              <a:rPr lang="es-ES" sz="1000" dirty="0">
                <a:solidFill>
                  <a:schemeClr val="tx1"/>
                </a:solidFill>
              </a:rPr>
              <a:t>. </a:t>
            </a:r>
            <a:r>
              <a:rPr lang="es-ES" sz="1000" dirty="0" err="1">
                <a:solidFill>
                  <a:schemeClr val="tx1"/>
                </a:solidFill>
              </a:rPr>
              <a:t>Wechselkurs</a:t>
            </a:r>
            <a:r>
              <a:rPr lang="es-ES" sz="1000" dirty="0">
                <a:solidFill>
                  <a:schemeClr val="tx1"/>
                </a:solidFill>
              </a:rPr>
              <a:t> </a:t>
            </a:r>
            <a:r>
              <a:rPr lang="es-ES" sz="1000" dirty="0" err="1">
                <a:solidFill>
                  <a:schemeClr val="tx1"/>
                </a:solidFill>
              </a:rPr>
              <a:t>beeinflusste</a:t>
            </a:r>
            <a:r>
              <a:rPr lang="es-ES" sz="1000" dirty="0">
                <a:solidFill>
                  <a:schemeClr val="tx1"/>
                </a:solidFill>
              </a:rPr>
              <a:t> das </a:t>
            </a:r>
            <a:r>
              <a:rPr lang="es-ES" sz="1000" dirty="0" err="1">
                <a:solidFill>
                  <a:schemeClr val="tx1"/>
                </a:solidFill>
              </a:rPr>
              <a:t>Resultat</a:t>
            </a:r>
            <a:r>
              <a:rPr lang="es-ES" sz="1000" dirty="0">
                <a:solidFill>
                  <a:schemeClr val="tx1"/>
                </a:solidFill>
              </a:rPr>
              <a:t> in CRC</a:t>
            </a:r>
            <a:endParaRPr lang="es-CR" sz="1000" dirty="0">
              <a:solidFill>
                <a:schemeClr val="tx1"/>
              </a:solidFill>
            </a:endParaRPr>
          </a:p>
        </p:txBody>
      </p:sp>
      <p:sp>
        <p:nvSpPr>
          <p:cNvPr id="63" name="Rectángulo 62">
            <a:extLst>
              <a:ext uri="{FF2B5EF4-FFF2-40B4-BE49-F238E27FC236}">
                <a16:creationId xmlns:a16="http://schemas.microsoft.com/office/drawing/2014/main" id="{25C67571-8717-401F-94E7-C442CCF8E6DD}"/>
              </a:ext>
            </a:extLst>
          </p:cNvPr>
          <p:cNvSpPr/>
          <p:nvPr/>
        </p:nvSpPr>
        <p:spPr>
          <a:xfrm>
            <a:off x="2276649" y="3757979"/>
            <a:ext cx="1077218" cy="172389"/>
          </a:xfrm>
          <a:prstGeom prst="rect">
            <a:avLst/>
          </a:prstGeom>
          <a:solidFill>
            <a:srgbClr val="F0FE9A">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64" name="Rectángulo redondeado 26">
            <a:extLst>
              <a:ext uri="{FF2B5EF4-FFF2-40B4-BE49-F238E27FC236}">
                <a16:creationId xmlns:a16="http://schemas.microsoft.com/office/drawing/2014/main" id="{E949D75C-C26B-4C57-9FD9-D2B36FC52B80}"/>
              </a:ext>
            </a:extLst>
          </p:cNvPr>
          <p:cNvSpPr/>
          <p:nvPr/>
        </p:nvSpPr>
        <p:spPr>
          <a:xfrm>
            <a:off x="6853380" y="4035446"/>
            <a:ext cx="2221411" cy="469901"/>
          </a:xfrm>
          <a:prstGeom prst="roundRect">
            <a:avLst/>
          </a:prstGeom>
          <a:solidFill>
            <a:srgbClr val="F0FE9A">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000" dirty="0" err="1">
                <a:solidFill>
                  <a:schemeClr val="tx1"/>
                </a:solidFill>
              </a:rPr>
              <a:t>Mehr</a:t>
            </a:r>
            <a:r>
              <a:rPr lang="es-ES" sz="1000" dirty="0">
                <a:solidFill>
                  <a:schemeClr val="tx1"/>
                </a:solidFill>
              </a:rPr>
              <a:t> </a:t>
            </a:r>
            <a:r>
              <a:rPr lang="es-ES" sz="1000" dirty="0" err="1">
                <a:solidFill>
                  <a:schemeClr val="tx1"/>
                </a:solidFill>
              </a:rPr>
              <a:t>Schüleraktivitäten</a:t>
            </a:r>
            <a:r>
              <a:rPr lang="es-ES" sz="1000" dirty="0">
                <a:solidFill>
                  <a:schemeClr val="tx1"/>
                </a:solidFill>
              </a:rPr>
              <a:t>, </a:t>
            </a:r>
            <a:r>
              <a:rPr lang="es-ES" sz="1000" dirty="0" err="1">
                <a:solidFill>
                  <a:schemeClr val="tx1"/>
                </a:solidFill>
              </a:rPr>
              <a:t>Unterhalt</a:t>
            </a:r>
            <a:r>
              <a:rPr lang="es-ES" sz="1000" dirty="0">
                <a:solidFill>
                  <a:schemeClr val="tx1"/>
                </a:solidFill>
              </a:rPr>
              <a:t>, </a:t>
            </a:r>
            <a:r>
              <a:rPr lang="es-ES" sz="1000" dirty="0" err="1">
                <a:solidFill>
                  <a:schemeClr val="tx1"/>
                </a:solidFill>
              </a:rPr>
              <a:t>Lizenzen</a:t>
            </a:r>
            <a:r>
              <a:rPr lang="es-ES" sz="1000" dirty="0">
                <a:solidFill>
                  <a:schemeClr val="tx1"/>
                </a:solidFill>
              </a:rPr>
              <a:t> IT, </a:t>
            </a:r>
            <a:r>
              <a:rPr lang="es-ES" sz="1000" dirty="0" err="1">
                <a:solidFill>
                  <a:schemeClr val="tx1"/>
                </a:solidFill>
              </a:rPr>
              <a:t>weniger</a:t>
            </a:r>
            <a:r>
              <a:rPr lang="es-ES" sz="1000" dirty="0">
                <a:solidFill>
                  <a:schemeClr val="tx1"/>
                </a:solidFill>
              </a:rPr>
              <a:t> </a:t>
            </a:r>
            <a:r>
              <a:rPr lang="es-ES" sz="1000" dirty="0" err="1">
                <a:solidFill>
                  <a:schemeClr val="tx1"/>
                </a:solidFill>
              </a:rPr>
              <a:t>Finanzierungsaufwand</a:t>
            </a:r>
            <a:endParaRPr lang="es-CR" sz="1000" dirty="0">
              <a:solidFill>
                <a:schemeClr val="tx1"/>
              </a:solidFill>
            </a:endParaRPr>
          </a:p>
        </p:txBody>
      </p:sp>
      <p:cxnSp>
        <p:nvCxnSpPr>
          <p:cNvPr id="65" name="Conector recto de flecha 64">
            <a:extLst>
              <a:ext uri="{FF2B5EF4-FFF2-40B4-BE49-F238E27FC236}">
                <a16:creationId xmlns:a16="http://schemas.microsoft.com/office/drawing/2014/main" id="{190E5288-84AB-483A-AEC1-D5D7413D3A91}"/>
              </a:ext>
            </a:extLst>
          </p:cNvPr>
          <p:cNvCxnSpPr>
            <a:cxnSpLocks/>
            <a:stCxn id="64" idx="1"/>
            <a:endCxn id="63" idx="3"/>
          </p:cNvCxnSpPr>
          <p:nvPr/>
        </p:nvCxnSpPr>
        <p:spPr>
          <a:xfrm flipH="1" flipV="1">
            <a:off x="3353867" y="3844174"/>
            <a:ext cx="3499513" cy="426223"/>
          </a:xfrm>
          <a:prstGeom prst="straightConnector1">
            <a:avLst/>
          </a:prstGeom>
          <a:ln w="47625">
            <a:solidFill>
              <a:srgbClr val="F0FE9A">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30" name="Rectángulo 29">
            <a:extLst>
              <a:ext uri="{FF2B5EF4-FFF2-40B4-BE49-F238E27FC236}">
                <a16:creationId xmlns:a16="http://schemas.microsoft.com/office/drawing/2014/main" id="{37918C0A-D974-4D5E-835A-33C4C3ABF9A0}"/>
              </a:ext>
            </a:extLst>
          </p:cNvPr>
          <p:cNvSpPr/>
          <p:nvPr/>
        </p:nvSpPr>
        <p:spPr>
          <a:xfrm>
            <a:off x="2276649" y="2813752"/>
            <a:ext cx="1077218" cy="197408"/>
          </a:xfrm>
          <a:prstGeom prst="rect">
            <a:avLst/>
          </a:prstGeom>
          <a:solidFill>
            <a:srgbClr val="CCFF66">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dirty="0"/>
          </a:p>
        </p:txBody>
      </p:sp>
      <p:sp>
        <p:nvSpPr>
          <p:cNvPr id="31" name="Rectángulo redondeado 26">
            <a:extLst>
              <a:ext uri="{FF2B5EF4-FFF2-40B4-BE49-F238E27FC236}">
                <a16:creationId xmlns:a16="http://schemas.microsoft.com/office/drawing/2014/main" id="{7422E15C-090F-4EA3-8128-5146D40B80C8}"/>
              </a:ext>
            </a:extLst>
          </p:cNvPr>
          <p:cNvSpPr/>
          <p:nvPr/>
        </p:nvSpPr>
        <p:spPr>
          <a:xfrm>
            <a:off x="6867351" y="3106637"/>
            <a:ext cx="2221411" cy="288580"/>
          </a:xfrm>
          <a:prstGeom prst="roundRect">
            <a:avLst/>
          </a:prstGeom>
          <a:solidFill>
            <a:srgbClr val="CCFF66">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CR" sz="1000" dirty="0" err="1">
                <a:solidFill>
                  <a:schemeClr val="tx1"/>
                </a:solidFill>
              </a:rPr>
              <a:t>Erholung</a:t>
            </a:r>
            <a:r>
              <a:rPr lang="es-CR" sz="1000" dirty="0">
                <a:solidFill>
                  <a:schemeClr val="tx1"/>
                </a:solidFill>
              </a:rPr>
              <a:t> </a:t>
            </a:r>
            <a:r>
              <a:rPr lang="es-CR" sz="1000" dirty="0" err="1">
                <a:solidFill>
                  <a:schemeClr val="tx1"/>
                </a:solidFill>
              </a:rPr>
              <a:t>Einnahmen</a:t>
            </a:r>
            <a:r>
              <a:rPr lang="es-CR" sz="1000" dirty="0">
                <a:solidFill>
                  <a:schemeClr val="tx1"/>
                </a:solidFill>
              </a:rPr>
              <a:t> </a:t>
            </a:r>
            <a:r>
              <a:rPr lang="es-CR" sz="1000" dirty="0" err="1">
                <a:solidFill>
                  <a:schemeClr val="tx1"/>
                </a:solidFill>
              </a:rPr>
              <a:t>AG’s</a:t>
            </a:r>
            <a:r>
              <a:rPr lang="es-CR" sz="1000" dirty="0">
                <a:solidFill>
                  <a:schemeClr val="tx1"/>
                </a:solidFill>
              </a:rPr>
              <a:t>, </a:t>
            </a:r>
            <a:r>
              <a:rPr lang="es-CR" sz="1000" dirty="0" err="1">
                <a:solidFill>
                  <a:schemeClr val="tx1"/>
                </a:solidFill>
              </a:rPr>
              <a:t>Namibe</a:t>
            </a:r>
            <a:endParaRPr lang="es-CR" sz="1000" dirty="0">
              <a:solidFill>
                <a:schemeClr val="tx1"/>
              </a:solidFill>
            </a:endParaRPr>
          </a:p>
        </p:txBody>
      </p:sp>
      <p:cxnSp>
        <p:nvCxnSpPr>
          <p:cNvPr id="32" name="Conector recto de flecha 31">
            <a:extLst>
              <a:ext uri="{FF2B5EF4-FFF2-40B4-BE49-F238E27FC236}">
                <a16:creationId xmlns:a16="http://schemas.microsoft.com/office/drawing/2014/main" id="{E8C950A1-156B-4901-BED5-D557248FEAD0}"/>
              </a:ext>
            </a:extLst>
          </p:cNvPr>
          <p:cNvCxnSpPr>
            <a:cxnSpLocks/>
            <a:stCxn id="31" idx="1"/>
            <a:endCxn id="30" idx="3"/>
          </p:cNvCxnSpPr>
          <p:nvPr/>
        </p:nvCxnSpPr>
        <p:spPr>
          <a:xfrm flipH="1" flipV="1">
            <a:off x="3353867" y="2912456"/>
            <a:ext cx="3513484" cy="338471"/>
          </a:xfrm>
          <a:prstGeom prst="straightConnector1">
            <a:avLst/>
          </a:prstGeom>
          <a:ln w="47625">
            <a:solidFill>
              <a:srgbClr val="CCFF66">
                <a:alpha val="50000"/>
              </a:srgb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91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2" grpId="0" animBg="1"/>
      <p:bldP spid="14" grpId="0" animBg="1"/>
      <p:bldP spid="15" grpId="0" animBg="1"/>
      <p:bldP spid="16" grpId="0" animBg="1"/>
      <p:bldP spid="42" grpId="0" animBg="1"/>
      <p:bldP spid="43" grpId="0" animBg="1"/>
      <p:bldP spid="46" grpId="0" animBg="1"/>
      <p:bldP spid="48" grpId="0" animBg="1"/>
      <p:bldP spid="63" grpId="0" animBg="1"/>
      <p:bldP spid="64" grpId="0" animBg="1"/>
      <p:bldP spid="30"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s-CR" altLang="es-ES" sz="2200" b="1" dirty="0" err="1">
                <a:ea typeface="ＭＳ Ｐゴシック" charset="-128"/>
              </a:rPr>
              <a:t>Im</a:t>
            </a:r>
            <a:r>
              <a:rPr lang="es-CR" altLang="es-ES" sz="2200" b="1" dirty="0">
                <a:ea typeface="ＭＳ Ｐゴシック" charset="-128"/>
              </a:rPr>
              <a:t> </a:t>
            </a:r>
            <a:r>
              <a:rPr lang="es-CR" altLang="es-ES" sz="2200" b="1" dirty="0" err="1">
                <a:ea typeface="ＭＳ Ｐゴシック" charset="-128"/>
              </a:rPr>
              <a:t>Jahr</a:t>
            </a:r>
            <a:r>
              <a:rPr lang="es-CR" altLang="es-ES" sz="2200" b="1" dirty="0">
                <a:ea typeface="ＭＳ Ｐゴシック" charset="-128"/>
              </a:rPr>
              <a:t> 2024 </a:t>
            </a:r>
            <a:r>
              <a:rPr lang="es-CR" altLang="es-ES" sz="2200" b="1" dirty="0" err="1">
                <a:ea typeface="ＭＳ Ｐゴシック" charset="-128"/>
              </a:rPr>
              <a:t>haben</a:t>
            </a:r>
            <a:r>
              <a:rPr lang="es-CR" altLang="es-ES" sz="2200" b="1" dirty="0">
                <a:ea typeface="ＭＳ Ｐゴシック" charset="-128"/>
              </a:rPr>
              <a:t> </a:t>
            </a:r>
            <a:r>
              <a:rPr lang="es-CR" altLang="es-ES" sz="2200" b="1" dirty="0" err="1">
                <a:ea typeface="ＭＳ Ｐゴシック" charset="-128"/>
              </a:rPr>
              <a:t>wir</a:t>
            </a:r>
            <a:r>
              <a:rPr lang="es-CR" altLang="es-ES" sz="2200" b="1" dirty="0">
                <a:ea typeface="ＭＳ Ｐゴシック" charset="-128"/>
              </a:rPr>
              <a:t> </a:t>
            </a:r>
            <a:r>
              <a:rPr lang="es-CR" altLang="es-ES" sz="2200" b="1" dirty="0" err="1">
                <a:ea typeface="ＭＳ Ｐゴシック" charset="-128"/>
              </a:rPr>
              <a:t>wiederum</a:t>
            </a:r>
            <a:r>
              <a:rPr lang="es-CR" altLang="es-ES" sz="2200" b="1" dirty="0">
                <a:ea typeface="ＭＳ Ｐゴシック" charset="-128"/>
              </a:rPr>
              <a:t> </a:t>
            </a:r>
            <a:r>
              <a:rPr lang="es-CR" altLang="es-ES" sz="2200" b="1" dirty="0" err="1">
                <a:ea typeface="ＭＳ Ｐゴシック" charset="-128"/>
              </a:rPr>
              <a:t>über</a:t>
            </a:r>
            <a:r>
              <a:rPr lang="es-CR" altLang="es-ES" sz="2200" b="1" dirty="0">
                <a:ea typeface="ＭＳ Ｐゴシック" charset="-128"/>
              </a:rPr>
              <a:t> 1.000 </a:t>
            </a:r>
            <a:r>
              <a:rPr lang="es-CR" altLang="es-ES" sz="2200" b="1" dirty="0" err="1">
                <a:ea typeface="ＭＳ Ｐゴシック" charset="-128"/>
              </a:rPr>
              <a:t>Schülerinnen</a:t>
            </a:r>
            <a:r>
              <a:rPr lang="es-CR" altLang="es-ES" sz="2200" b="1" dirty="0">
                <a:ea typeface="ＭＳ Ｐゴシック" charset="-128"/>
              </a:rPr>
              <a:t> </a:t>
            </a:r>
            <a:r>
              <a:rPr lang="es-CR" altLang="es-ES" sz="2200" b="1" dirty="0" err="1">
                <a:ea typeface="ＭＳ Ｐゴシック" charset="-128"/>
              </a:rPr>
              <a:t>und</a:t>
            </a:r>
            <a:r>
              <a:rPr lang="es-CR" altLang="es-ES" sz="2200" b="1" dirty="0">
                <a:ea typeface="ＭＳ Ｐゴシック" charset="-128"/>
              </a:rPr>
              <a:t> </a:t>
            </a:r>
            <a:r>
              <a:rPr lang="es-CR" altLang="es-ES" sz="2200" b="1" dirty="0" err="1">
                <a:ea typeface="ＭＳ Ｐゴシック" charset="-128"/>
              </a:rPr>
              <a:t>Schüler</a:t>
            </a:r>
            <a:endParaRPr lang="en-US" altLang="es-ES" sz="2200" b="1" dirty="0">
              <a:ea typeface="ＭＳ Ｐゴシック" charset="-128"/>
            </a:endParaRPr>
          </a:p>
        </p:txBody>
      </p:sp>
      <p:sp>
        <p:nvSpPr>
          <p:cNvPr id="12291" name="Text Box 3"/>
          <p:cNvSpPr txBox="1">
            <a:spLocks noChangeArrowheads="1"/>
          </p:cNvSpPr>
          <p:nvPr/>
        </p:nvSpPr>
        <p:spPr bwMode="auto">
          <a:xfrm>
            <a:off x="285686" y="4606841"/>
            <a:ext cx="8496300" cy="1015663"/>
          </a:xfrm>
          <a:prstGeom prst="rect">
            <a:avLst/>
          </a:prstGeom>
          <a:solidFill>
            <a:srgbClr val="D4E7B1"/>
          </a:solidFill>
          <a:ln w="9525">
            <a:solidFill>
              <a:schemeClr val="tx1"/>
            </a:solidFill>
            <a:miter lim="800000"/>
            <a:headEnd/>
            <a:tailEnd/>
          </a:ln>
        </p:spPr>
        <p:txBody>
          <a:bodyPr>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0"/>
              </a:spcBef>
              <a:buFontTx/>
              <a:buNone/>
            </a:pPr>
            <a:r>
              <a:rPr lang="de-DE" altLang="es-ES" sz="1200" dirty="0">
                <a:latin typeface="+mj-lt"/>
              </a:rPr>
              <a:t>Die Zahl der Schülerinnen und Schüler zu Beginn des Schuljahres 2024 beträgt 1.021  (525 männlich / 496 weiblich). Im Februar 2023 betrug die Anzahl 1.024. In der Grundschule akzeptierten wir 14 Schülerinnen und Schüler in der Klasse 5R. In der Sekundarschule haben wir wiederum, wie üblich in den letzten Jahren, zwei Abiturklassen mit insgesamt 36 Schülerinnen und Schüler. Im Kindergarten haben wir 192 Kinder, was der vorgesehenen Anzahl für 8 Gruppenräume mit je 24 Kindern entspricht.</a:t>
            </a:r>
            <a:endParaRPr lang="es-CR" altLang="es-ES" sz="1200" dirty="0">
              <a:latin typeface="+mj-lt"/>
            </a:endParaRPr>
          </a:p>
        </p:txBody>
      </p:sp>
      <p:graphicFrame>
        <p:nvGraphicFramePr>
          <p:cNvPr id="2" name="Objeto 1">
            <a:extLst>
              <a:ext uri="{FF2B5EF4-FFF2-40B4-BE49-F238E27FC236}">
                <a16:creationId xmlns:a16="http://schemas.microsoft.com/office/drawing/2014/main" id="{90B9F6F6-9EAE-4F35-ADA9-8433464F0013}"/>
              </a:ext>
            </a:extLst>
          </p:cNvPr>
          <p:cNvGraphicFramePr>
            <a:graphicFrameLocks noChangeAspect="1"/>
          </p:cNvGraphicFramePr>
          <p:nvPr>
            <p:extLst>
              <p:ext uri="{D42A27DB-BD31-4B8C-83A1-F6EECF244321}">
                <p14:modId xmlns:p14="http://schemas.microsoft.com/office/powerpoint/2010/main" val="3097989562"/>
              </p:ext>
            </p:extLst>
          </p:nvPr>
        </p:nvGraphicFramePr>
        <p:xfrm>
          <a:off x="238918" y="1825377"/>
          <a:ext cx="8666163" cy="2363787"/>
        </p:xfrm>
        <a:graphic>
          <a:graphicData uri="http://schemas.openxmlformats.org/presentationml/2006/ole">
            <mc:AlternateContent xmlns:mc="http://schemas.openxmlformats.org/markup-compatibility/2006">
              <mc:Choice xmlns:v="urn:schemas-microsoft-com:vml" Requires="v">
                <p:oleObj name="Worksheet" r:id="rId2" imgW="10058400" imgH="2743084" progId="Excel.Sheet.12">
                  <p:link updateAutomatic="1"/>
                </p:oleObj>
              </mc:Choice>
              <mc:Fallback>
                <p:oleObj name="Worksheet" r:id="rId2" imgW="10058400" imgH="2743084" progId="Excel.Sheet.12">
                  <p:link updateAutomatic="1"/>
                  <p:pic>
                    <p:nvPicPr>
                      <p:cNvPr id="2" name="Objeto 1">
                        <a:extLst>
                          <a:ext uri="{FF2B5EF4-FFF2-40B4-BE49-F238E27FC236}">
                            <a16:creationId xmlns:a16="http://schemas.microsoft.com/office/drawing/2014/main" id="{90B9F6F6-9EAE-4F35-ADA9-8433464F0013}"/>
                          </a:ext>
                        </a:extLst>
                      </p:cNvPr>
                      <p:cNvPicPr/>
                      <p:nvPr/>
                    </p:nvPicPr>
                    <p:blipFill>
                      <a:blip r:embed="rId3"/>
                      <a:stretch>
                        <a:fillRect/>
                      </a:stretch>
                    </p:blipFill>
                    <p:spPr>
                      <a:xfrm>
                        <a:off x="238918" y="1825377"/>
                        <a:ext cx="8666163" cy="2363787"/>
                      </a:xfrm>
                      <a:prstGeom prst="rect">
                        <a:avLst/>
                      </a:prstGeom>
                    </p:spPr>
                  </p:pic>
                </p:oleObj>
              </mc:Fallback>
            </mc:AlternateContent>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7504" y="14068"/>
            <a:ext cx="9036496" cy="1143000"/>
          </a:xfrm>
        </p:spPr>
        <p:txBody>
          <a:bodyPr/>
          <a:lstStyle/>
          <a:p>
            <a:pPr algn="l" eaLnBrk="1" hangingPunct="1"/>
            <a:r>
              <a:rPr lang="es-CR" altLang="es-ES" sz="2200" b="1" dirty="0">
                <a:ea typeface="ＭＳ Ｐゴシック" charset="-128"/>
              </a:rPr>
              <a:t>Die </a:t>
            </a:r>
            <a:r>
              <a:rPr lang="es-CR" altLang="es-ES" sz="2200" b="1" dirty="0" err="1">
                <a:ea typeface="ＭＳ Ｐゴシック" charset="-128"/>
              </a:rPr>
              <a:t>reguläre</a:t>
            </a:r>
            <a:r>
              <a:rPr lang="es-CR" altLang="es-ES" sz="2200" b="1" dirty="0">
                <a:ea typeface="ＭＳ Ｐゴシック" charset="-128"/>
              </a:rPr>
              <a:t> </a:t>
            </a:r>
            <a:r>
              <a:rPr lang="es-CR" altLang="es-ES" sz="2200" b="1" dirty="0" err="1">
                <a:ea typeface="ＭＳ Ｐゴシック" charset="-128"/>
              </a:rPr>
              <a:t>Förderung</a:t>
            </a:r>
            <a:r>
              <a:rPr lang="es-CR" altLang="es-ES" sz="2200" b="1" dirty="0">
                <a:ea typeface="ＭＳ Ｐゴシック" charset="-128"/>
              </a:rPr>
              <a:t> </a:t>
            </a:r>
            <a:r>
              <a:rPr lang="es-CR" altLang="es-ES" sz="2200" b="1" dirty="0" err="1">
                <a:ea typeface="ＭＳ Ｐゴシック" charset="-128"/>
              </a:rPr>
              <a:t>durch</a:t>
            </a:r>
            <a:r>
              <a:rPr lang="es-CR" altLang="es-ES" sz="2200" b="1" dirty="0">
                <a:ea typeface="ＭＳ Ｐゴシック" charset="-128"/>
              </a:rPr>
              <a:t> die </a:t>
            </a:r>
            <a:r>
              <a:rPr lang="es-CR" altLang="es-ES" sz="2200" b="1" dirty="0" err="1">
                <a:ea typeface="ＭＳ Ｐゴシック" charset="-128"/>
              </a:rPr>
              <a:t>deutschen</a:t>
            </a:r>
            <a:r>
              <a:rPr lang="es-CR" altLang="es-ES" sz="2200" b="1" dirty="0">
                <a:ea typeface="ＭＳ Ｐゴシック" charset="-128"/>
              </a:rPr>
              <a:t> </a:t>
            </a:r>
            <a:r>
              <a:rPr lang="es-CR" altLang="es-ES" sz="2200" b="1" dirty="0" err="1">
                <a:ea typeface="ＭＳ Ｐゴシック" charset="-128"/>
              </a:rPr>
              <a:t>Stellen</a:t>
            </a:r>
            <a:r>
              <a:rPr lang="es-CR" altLang="es-ES" sz="2200" b="1" dirty="0">
                <a:ea typeface="ＭＳ Ｐゴシック" charset="-128"/>
              </a:rPr>
              <a:t> in Euros </a:t>
            </a:r>
            <a:r>
              <a:rPr lang="es-CR" altLang="es-ES" sz="2200" b="1" dirty="0" err="1">
                <a:ea typeface="ＭＳ Ｐゴシック" charset="-128"/>
              </a:rPr>
              <a:t>bleibt</a:t>
            </a:r>
            <a:r>
              <a:rPr lang="es-CR" altLang="es-ES" sz="2200" b="1" dirty="0">
                <a:ea typeface="ＭＳ Ｐゴシック" charset="-128"/>
              </a:rPr>
              <a:t> </a:t>
            </a:r>
            <a:r>
              <a:rPr lang="es-CR" altLang="es-ES" sz="2200" b="1" dirty="0" err="1">
                <a:ea typeface="ＭＳ Ｐゴシック" charset="-128"/>
              </a:rPr>
              <a:t>stabil</a:t>
            </a:r>
            <a:r>
              <a:rPr lang="es-CR" altLang="es-ES" sz="2200" b="1" dirty="0">
                <a:ea typeface="ＭＳ Ｐゴシック" charset="-128"/>
              </a:rPr>
              <a:t>, </a:t>
            </a:r>
            <a:r>
              <a:rPr lang="es-CR" altLang="es-ES" sz="2200" b="1" dirty="0" err="1">
                <a:ea typeface="ＭＳ Ｐゴシック" charset="-128"/>
              </a:rPr>
              <a:t>dank</a:t>
            </a:r>
            <a:r>
              <a:rPr lang="es-CR" altLang="es-ES" sz="2200" b="1" dirty="0">
                <a:ea typeface="ＭＳ Ｐゴシック" charset="-128"/>
              </a:rPr>
              <a:t> des </a:t>
            </a:r>
            <a:r>
              <a:rPr lang="es-CR" altLang="es-ES" sz="2200" b="1" dirty="0" err="1">
                <a:ea typeface="ＭＳ Ｐゴシック" charset="-128"/>
              </a:rPr>
              <a:t>neuen</a:t>
            </a:r>
            <a:r>
              <a:rPr lang="es-CR" altLang="es-ES" sz="2200" b="1" dirty="0">
                <a:ea typeface="ＭＳ Ｐゴシック" charset="-128"/>
              </a:rPr>
              <a:t> </a:t>
            </a:r>
            <a:r>
              <a:rPr lang="es-CR" altLang="es-ES" sz="2200" b="1" dirty="0" err="1">
                <a:ea typeface="ＭＳ Ｐゴシック" charset="-128"/>
              </a:rPr>
              <a:t>Auslandschulgesetzes</a:t>
            </a:r>
            <a:r>
              <a:rPr lang="es-CR" altLang="es-ES" sz="2200" b="1" dirty="0">
                <a:ea typeface="ＭＳ Ｐゴシック" charset="-128"/>
              </a:rPr>
              <a:t> (</a:t>
            </a:r>
            <a:r>
              <a:rPr lang="es-CR" altLang="es-ES" sz="2200" b="1" dirty="0" err="1">
                <a:ea typeface="ＭＳ Ｐゴシック" charset="-128"/>
              </a:rPr>
              <a:t>seit</a:t>
            </a:r>
            <a:r>
              <a:rPr lang="es-CR" altLang="es-ES" sz="2200" b="1" dirty="0">
                <a:ea typeface="ＭＳ Ｐゴシック" charset="-128"/>
              </a:rPr>
              <a:t> 2015)</a:t>
            </a:r>
            <a:endParaRPr lang="en-US" altLang="es-ES" sz="2200" b="1" dirty="0">
              <a:ea typeface="ＭＳ Ｐゴシック" charset="-128"/>
            </a:endParaRPr>
          </a:p>
        </p:txBody>
      </p:sp>
      <p:graphicFrame>
        <p:nvGraphicFramePr>
          <p:cNvPr id="2" name="Objeto 1">
            <a:extLst>
              <a:ext uri="{FF2B5EF4-FFF2-40B4-BE49-F238E27FC236}">
                <a16:creationId xmlns:a16="http://schemas.microsoft.com/office/drawing/2014/main" id="{D6CC0001-CCF1-4E0D-AD07-84D29108762E}"/>
              </a:ext>
            </a:extLst>
          </p:cNvPr>
          <p:cNvGraphicFramePr>
            <a:graphicFrameLocks noChangeAspect="1"/>
          </p:cNvGraphicFramePr>
          <p:nvPr>
            <p:extLst>
              <p:ext uri="{D42A27DB-BD31-4B8C-83A1-F6EECF244321}">
                <p14:modId xmlns:p14="http://schemas.microsoft.com/office/powerpoint/2010/main" val="2753344821"/>
              </p:ext>
            </p:extLst>
          </p:nvPr>
        </p:nvGraphicFramePr>
        <p:xfrm>
          <a:off x="9525" y="1033463"/>
          <a:ext cx="6348413" cy="4359275"/>
        </p:xfrm>
        <a:graphic>
          <a:graphicData uri="http://schemas.openxmlformats.org/presentationml/2006/ole">
            <mc:AlternateContent xmlns:mc="http://schemas.openxmlformats.org/markup-compatibility/2006">
              <mc:Choice xmlns:v="urn:schemas-microsoft-com:vml" Requires="v">
                <p:oleObj name="Worksheet" r:id="rId2" imgW="8451936" imgH="5803929" progId="Excel.Sheet.12">
                  <p:link updateAutomatic="1"/>
                </p:oleObj>
              </mc:Choice>
              <mc:Fallback>
                <p:oleObj name="Worksheet" r:id="rId2" imgW="8451936" imgH="5803929" progId="Excel.Sheet.12">
                  <p:link updateAutomatic="1"/>
                  <p:pic>
                    <p:nvPicPr>
                      <p:cNvPr id="2" name="Objeto 1">
                        <a:extLst>
                          <a:ext uri="{FF2B5EF4-FFF2-40B4-BE49-F238E27FC236}">
                            <a16:creationId xmlns:a16="http://schemas.microsoft.com/office/drawing/2014/main" id="{D6CC0001-CCF1-4E0D-AD07-84D29108762E}"/>
                          </a:ext>
                        </a:extLst>
                      </p:cNvPr>
                      <p:cNvPicPr/>
                      <p:nvPr/>
                    </p:nvPicPr>
                    <p:blipFill>
                      <a:blip r:embed="rId3"/>
                      <a:stretch>
                        <a:fillRect/>
                      </a:stretch>
                    </p:blipFill>
                    <p:spPr>
                      <a:xfrm>
                        <a:off x="9525" y="1033463"/>
                        <a:ext cx="6348413" cy="4359275"/>
                      </a:xfrm>
                      <a:prstGeom prst="rect">
                        <a:avLst/>
                      </a:prstGeom>
                    </p:spPr>
                  </p:pic>
                </p:oleObj>
              </mc:Fallback>
            </mc:AlternateContent>
          </a:graphicData>
        </a:graphic>
      </p:graphicFrame>
      <p:graphicFrame>
        <p:nvGraphicFramePr>
          <p:cNvPr id="9" name="Tabla 8">
            <a:extLst>
              <a:ext uri="{FF2B5EF4-FFF2-40B4-BE49-F238E27FC236}">
                <a16:creationId xmlns:a16="http://schemas.microsoft.com/office/drawing/2014/main" id="{0C58AE55-C851-475F-9FCA-5F0224D61867}"/>
              </a:ext>
            </a:extLst>
          </p:cNvPr>
          <p:cNvGraphicFramePr>
            <a:graphicFrameLocks noGrp="1"/>
          </p:cNvGraphicFramePr>
          <p:nvPr>
            <p:extLst>
              <p:ext uri="{D42A27DB-BD31-4B8C-83A1-F6EECF244321}">
                <p14:modId xmlns:p14="http://schemas.microsoft.com/office/powerpoint/2010/main" val="2283698350"/>
              </p:ext>
            </p:extLst>
          </p:nvPr>
        </p:nvGraphicFramePr>
        <p:xfrm>
          <a:off x="107504" y="5445224"/>
          <a:ext cx="6696745" cy="457200"/>
        </p:xfrm>
        <a:graphic>
          <a:graphicData uri="http://schemas.openxmlformats.org/drawingml/2006/table">
            <a:tbl>
              <a:tblPr firstRow="1" bandRow="1">
                <a:tableStyleId>{2D5ABB26-0587-4C30-8999-92F81FD0307C}</a:tableStyleId>
              </a:tblPr>
              <a:tblGrid>
                <a:gridCol w="825152">
                  <a:extLst>
                    <a:ext uri="{9D8B030D-6E8A-4147-A177-3AD203B41FA5}">
                      <a16:colId xmlns:a16="http://schemas.microsoft.com/office/drawing/2014/main" val="139276327"/>
                    </a:ext>
                  </a:extLst>
                </a:gridCol>
                <a:gridCol w="530455">
                  <a:extLst>
                    <a:ext uri="{9D8B030D-6E8A-4147-A177-3AD203B41FA5}">
                      <a16:colId xmlns:a16="http://schemas.microsoft.com/office/drawing/2014/main" val="3175379813"/>
                    </a:ext>
                  </a:extLst>
                </a:gridCol>
                <a:gridCol w="471516">
                  <a:extLst>
                    <a:ext uri="{9D8B030D-6E8A-4147-A177-3AD203B41FA5}">
                      <a16:colId xmlns:a16="http://schemas.microsoft.com/office/drawing/2014/main" val="2669930064"/>
                    </a:ext>
                  </a:extLst>
                </a:gridCol>
                <a:gridCol w="530455">
                  <a:extLst>
                    <a:ext uri="{9D8B030D-6E8A-4147-A177-3AD203B41FA5}">
                      <a16:colId xmlns:a16="http://schemas.microsoft.com/office/drawing/2014/main" val="3526228851"/>
                    </a:ext>
                  </a:extLst>
                </a:gridCol>
                <a:gridCol w="530455">
                  <a:extLst>
                    <a:ext uri="{9D8B030D-6E8A-4147-A177-3AD203B41FA5}">
                      <a16:colId xmlns:a16="http://schemas.microsoft.com/office/drawing/2014/main" val="2495565238"/>
                    </a:ext>
                  </a:extLst>
                </a:gridCol>
                <a:gridCol w="471516">
                  <a:extLst>
                    <a:ext uri="{9D8B030D-6E8A-4147-A177-3AD203B41FA5}">
                      <a16:colId xmlns:a16="http://schemas.microsoft.com/office/drawing/2014/main" val="1306820216"/>
                    </a:ext>
                  </a:extLst>
                </a:gridCol>
                <a:gridCol w="530455">
                  <a:extLst>
                    <a:ext uri="{9D8B030D-6E8A-4147-A177-3AD203B41FA5}">
                      <a16:colId xmlns:a16="http://schemas.microsoft.com/office/drawing/2014/main" val="3033362583"/>
                    </a:ext>
                  </a:extLst>
                </a:gridCol>
                <a:gridCol w="478965">
                  <a:extLst>
                    <a:ext uri="{9D8B030D-6E8A-4147-A177-3AD203B41FA5}">
                      <a16:colId xmlns:a16="http://schemas.microsoft.com/office/drawing/2014/main" val="3351614044"/>
                    </a:ext>
                  </a:extLst>
                </a:gridCol>
                <a:gridCol w="581944">
                  <a:extLst>
                    <a:ext uri="{9D8B030D-6E8A-4147-A177-3AD203B41FA5}">
                      <a16:colId xmlns:a16="http://schemas.microsoft.com/office/drawing/2014/main" val="289618056"/>
                    </a:ext>
                  </a:extLst>
                </a:gridCol>
                <a:gridCol w="581944">
                  <a:extLst>
                    <a:ext uri="{9D8B030D-6E8A-4147-A177-3AD203B41FA5}">
                      <a16:colId xmlns:a16="http://schemas.microsoft.com/office/drawing/2014/main" val="2445022619"/>
                    </a:ext>
                  </a:extLst>
                </a:gridCol>
                <a:gridCol w="581944">
                  <a:extLst>
                    <a:ext uri="{9D8B030D-6E8A-4147-A177-3AD203B41FA5}">
                      <a16:colId xmlns:a16="http://schemas.microsoft.com/office/drawing/2014/main" val="385094580"/>
                    </a:ext>
                  </a:extLst>
                </a:gridCol>
                <a:gridCol w="581944">
                  <a:extLst>
                    <a:ext uri="{9D8B030D-6E8A-4147-A177-3AD203B41FA5}">
                      <a16:colId xmlns:a16="http://schemas.microsoft.com/office/drawing/2014/main" val="1527381945"/>
                    </a:ext>
                  </a:extLst>
                </a:gridCol>
              </a:tblGrid>
              <a:tr h="432048">
                <a:tc>
                  <a:txBody>
                    <a:bodyPr/>
                    <a:lstStyle/>
                    <a:p>
                      <a:r>
                        <a:rPr lang="es-ES" sz="800" dirty="0" err="1">
                          <a:ln>
                            <a:noFill/>
                          </a:ln>
                        </a:rPr>
                        <a:t>Anzahl</a:t>
                      </a:r>
                      <a:r>
                        <a:rPr lang="es-ES" sz="800" dirty="0">
                          <a:ln>
                            <a:noFill/>
                          </a:ln>
                        </a:rPr>
                        <a:t> </a:t>
                      </a:r>
                      <a:r>
                        <a:rPr lang="es-ES" sz="800" dirty="0" err="1">
                          <a:ln>
                            <a:noFill/>
                          </a:ln>
                        </a:rPr>
                        <a:t>der</a:t>
                      </a:r>
                      <a:r>
                        <a:rPr lang="es-ES" sz="800" dirty="0">
                          <a:ln>
                            <a:noFill/>
                          </a:ln>
                        </a:rPr>
                        <a:t> </a:t>
                      </a:r>
                      <a:r>
                        <a:rPr lang="es-ES" sz="800" dirty="0" err="1">
                          <a:ln>
                            <a:noFill/>
                          </a:ln>
                        </a:rPr>
                        <a:t>entsandten</a:t>
                      </a:r>
                      <a:r>
                        <a:rPr lang="es-ES" sz="800" dirty="0">
                          <a:ln>
                            <a:noFill/>
                          </a:ln>
                        </a:rPr>
                        <a:t> </a:t>
                      </a:r>
                      <a:r>
                        <a:rPr lang="es-ES" sz="800" dirty="0" err="1">
                          <a:ln>
                            <a:noFill/>
                          </a:ln>
                        </a:rPr>
                        <a:t>Lehrkräfte</a:t>
                      </a:r>
                      <a:endParaRPr lang="es-CR" sz="800" b="0" dirty="0">
                        <a:ln>
                          <a:noFill/>
                        </a:ln>
                        <a:solidFill>
                          <a:schemeClr val="tx1"/>
                        </a:solidFill>
                      </a:endParaRPr>
                    </a:p>
                  </a:txBody>
                  <a:tcPr/>
                </a:tc>
                <a:tc>
                  <a:txBody>
                    <a:bodyPr/>
                    <a:lstStyle/>
                    <a:p>
                      <a:pPr algn="ctr"/>
                      <a:r>
                        <a:rPr lang="es-ES" sz="1000" dirty="0">
                          <a:ln>
                            <a:noFill/>
                          </a:ln>
                        </a:rPr>
                        <a:t>14</a:t>
                      </a:r>
                      <a:endParaRPr lang="es-CR" sz="1000" b="0" dirty="0">
                        <a:ln>
                          <a:noFill/>
                        </a:ln>
                        <a:solidFill>
                          <a:schemeClr val="tx1"/>
                        </a:solidFill>
                      </a:endParaRPr>
                    </a:p>
                  </a:txBody>
                  <a:tcPr anchor="ctr"/>
                </a:tc>
                <a:tc>
                  <a:txBody>
                    <a:bodyPr/>
                    <a:lstStyle/>
                    <a:p>
                      <a:pPr algn="ctr"/>
                      <a:r>
                        <a:rPr lang="es-ES" sz="1000" dirty="0">
                          <a:ln>
                            <a:noFill/>
                          </a:ln>
                        </a:rPr>
                        <a:t>12</a:t>
                      </a:r>
                      <a:endParaRPr lang="es-CR" sz="1000" b="0" dirty="0">
                        <a:ln>
                          <a:noFill/>
                        </a:ln>
                        <a:solidFill>
                          <a:schemeClr val="tx1"/>
                        </a:solidFill>
                      </a:endParaRPr>
                    </a:p>
                  </a:txBody>
                  <a:tcPr anchor="ctr"/>
                </a:tc>
                <a:tc>
                  <a:txBody>
                    <a:bodyPr/>
                    <a:lstStyle/>
                    <a:p>
                      <a:pPr algn="ctr"/>
                      <a:r>
                        <a:rPr lang="es-ES" sz="1000" dirty="0">
                          <a:ln>
                            <a:noFill/>
                          </a:ln>
                        </a:rPr>
                        <a:t>13</a:t>
                      </a:r>
                      <a:endParaRPr lang="es-CR" sz="1000" b="0" dirty="0">
                        <a:ln>
                          <a:noFill/>
                        </a:ln>
                        <a:solidFill>
                          <a:schemeClr val="tx1"/>
                        </a:solidFill>
                      </a:endParaRPr>
                    </a:p>
                  </a:txBody>
                  <a:tcPr anchor="ctr"/>
                </a:tc>
                <a:tc>
                  <a:txBody>
                    <a:bodyPr/>
                    <a:lstStyle/>
                    <a:p>
                      <a:pPr algn="ctr"/>
                      <a:r>
                        <a:rPr lang="es-ES" sz="1000" dirty="0">
                          <a:ln>
                            <a:noFill/>
                          </a:ln>
                        </a:rPr>
                        <a:t>14</a:t>
                      </a:r>
                      <a:endParaRPr lang="es-CR" sz="1000" b="0" dirty="0">
                        <a:ln>
                          <a:noFill/>
                        </a:ln>
                        <a:solidFill>
                          <a:schemeClr val="tx1"/>
                        </a:solidFill>
                      </a:endParaRPr>
                    </a:p>
                  </a:txBody>
                  <a:tcPr anchor="ctr"/>
                </a:tc>
                <a:tc>
                  <a:txBody>
                    <a:bodyPr/>
                    <a:lstStyle/>
                    <a:p>
                      <a:pPr algn="ctr"/>
                      <a:r>
                        <a:rPr lang="es-ES" sz="1000" dirty="0">
                          <a:ln>
                            <a:noFill/>
                          </a:ln>
                        </a:rPr>
                        <a:t>15</a:t>
                      </a:r>
                      <a:endParaRPr lang="es-CR" sz="1000" b="0" dirty="0">
                        <a:ln>
                          <a:noFill/>
                        </a:ln>
                        <a:solidFill>
                          <a:schemeClr val="tx1"/>
                        </a:solidFill>
                      </a:endParaRPr>
                    </a:p>
                  </a:txBody>
                  <a:tcPr anchor="ctr"/>
                </a:tc>
                <a:tc>
                  <a:txBody>
                    <a:bodyPr/>
                    <a:lstStyle/>
                    <a:p>
                      <a:pPr algn="ctr"/>
                      <a:r>
                        <a:rPr lang="es-ES" sz="1000" dirty="0">
                          <a:ln>
                            <a:noFill/>
                          </a:ln>
                        </a:rPr>
                        <a:t>20</a:t>
                      </a:r>
                      <a:endParaRPr lang="es-CR" sz="1000" b="0" dirty="0">
                        <a:ln>
                          <a:noFill/>
                        </a:ln>
                        <a:solidFill>
                          <a:schemeClr val="tx1"/>
                        </a:solidFill>
                      </a:endParaRPr>
                    </a:p>
                  </a:txBody>
                  <a:tcPr anchor="ctr"/>
                </a:tc>
                <a:tc>
                  <a:txBody>
                    <a:bodyPr/>
                    <a:lstStyle/>
                    <a:p>
                      <a:pPr algn="ctr"/>
                      <a:r>
                        <a:rPr lang="es-ES" sz="1000" dirty="0">
                          <a:ln>
                            <a:noFill/>
                          </a:ln>
                        </a:rPr>
                        <a:t>19</a:t>
                      </a:r>
                      <a:endParaRPr lang="es-CR" sz="1000" b="0" dirty="0">
                        <a:ln>
                          <a:noFill/>
                        </a:ln>
                        <a:solidFill>
                          <a:schemeClr val="tx1"/>
                        </a:solidFill>
                      </a:endParaRPr>
                    </a:p>
                  </a:txBody>
                  <a:tcPr anchor="ctr"/>
                </a:tc>
                <a:tc>
                  <a:txBody>
                    <a:bodyPr/>
                    <a:lstStyle/>
                    <a:p>
                      <a:pPr algn="ctr"/>
                      <a:r>
                        <a:rPr lang="es-CR" sz="1000" b="0" dirty="0">
                          <a:ln>
                            <a:noFill/>
                          </a:ln>
                          <a:solidFill>
                            <a:schemeClr val="tx1"/>
                          </a:solidFill>
                        </a:rPr>
                        <a:t>19</a:t>
                      </a:r>
                    </a:p>
                  </a:txBody>
                  <a:tcPr anchor="ctr"/>
                </a:tc>
                <a:tc>
                  <a:txBody>
                    <a:bodyPr/>
                    <a:lstStyle/>
                    <a:p>
                      <a:pPr algn="ctr"/>
                      <a:r>
                        <a:rPr lang="es-CR" sz="1000" b="0" dirty="0">
                          <a:ln>
                            <a:noFill/>
                          </a:ln>
                          <a:solidFill>
                            <a:schemeClr val="tx1"/>
                          </a:solidFill>
                        </a:rPr>
                        <a:t>19</a:t>
                      </a:r>
                    </a:p>
                  </a:txBody>
                  <a:tcPr anchor="ctr"/>
                </a:tc>
                <a:tc>
                  <a:txBody>
                    <a:bodyPr/>
                    <a:lstStyle/>
                    <a:p>
                      <a:pPr algn="ctr"/>
                      <a:r>
                        <a:rPr lang="es-ES" sz="1000" b="0" dirty="0">
                          <a:ln>
                            <a:noFill/>
                          </a:ln>
                          <a:solidFill>
                            <a:schemeClr val="tx1"/>
                          </a:solidFill>
                        </a:rPr>
                        <a:t>18</a:t>
                      </a:r>
                      <a:endParaRPr lang="es-CR" sz="1000" b="0" dirty="0">
                        <a:ln>
                          <a:noFill/>
                        </a:ln>
                        <a:solidFill>
                          <a:schemeClr val="tx1"/>
                        </a:solidFill>
                      </a:endParaRPr>
                    </a:p>
                  </a:txBody>
                  <a:tcPr anchor="ctr"/>
                </a:tc>
                <a:tc>
                  <a:txBody>
                    <a:bodyPr/>
                    <a:lstStyle/>
                    <a:p>
                      <a:pPr algn="ctr"/>
                      <a:endParaRPr lang="es-CR" sz="1000" b="0" dirty="0">
                        <a:ln>
                          <a:noFill/>
                        </a:ln>
                        <a:solidFill>
                          <a:schemeClr val="tx1"/>
                        </a:solidFill>
                      </a:endParaRPr>
                    </a:p>
                  </a:txBody>
                  <a:tcPr anchor="ctr"/>
                </a:tc>
                <a:extLst>
                  <a:ext uri="{0D108BD9-81ED-4DB2-BD59-A6C34878D82A}">
                    <a16:rowId xmlns:a16="http://schemas.microsoft.com/office/drawing/2014/main" val="3447437454"/>
                  </a:ext>
                </a:extLst>
              </a:tr>
            </a:tbl>
          </a:graphicData>
        </a:graphic>
      </p:graphicFrame>
      <p:graphicFrame>
        <p:nvGraphicFramePr>
          <p:cNvPr id="3" name="Objeto 2">
            <a:extLst>
              <a:ext uri="{FF2B5EF4-FFF2-40B4-BE49-F238E27FC236}">
                <a16:creationId xmlns:a16="http://schemas.microsoft.com/office/drawing/2014/main" id="{895141A3-7C3D-4745-A25F-ABAF1DD8323F}"/>
              </a:ext>
            </a:extLst>
          </p:cNvPr>
          <p:cNvGraphicFramePr>
            <a:graphicFrameLocks noChangeAspect="1"/>
          </p:cNvGraphicFramePr>
          <p:nvPr>
            <p:extLst>
              <p:ext uri="{D42A27DB-BD31-4B8C-83A1-F6EECF244321}">
                <p14:modId xmlns:p14="http://schemas.microsoft.com/office/powerpoint/2010/main" val="17937625"/>
              </p:ext>
            </p:extLst>
          </p:nvPr>
        </p:nvGraphicFramePr>
        <p:xfrm>
          <a:off x="6439914" y="1546879"/>
          <a:ext cx="2618259" cy="3492659"/>
        </p:xfrm>
        <a:graphic>
          <a:graphicData uri="http://schemas.openxmlformats.org/presentationml/2006/ole">
            <mc:AlternateContent xmlns:mc="http://schemas.openxmlformats.org/markup-compatibility/2006">
              <mc:Choice xmlns:v="urn:schemas-microsoft-com:vml" Requires="v">
                <p:oleObj name="Worksheet" r:id="rId4" imgW="3365623" imgH="4489413" progId="Excel.Sheet.12">
                  <p:link updateAutomatic="1"/>
                </p:oleObj>
              </mc:Choice>
              <mc:Fallback>
                <p:oleObj name="Worksheet" r:id="rId4" imgW="3365623" imgH="4489413" progId="Excel.Sheet.12">
                  <p:link updateAutomatic="1"/>
                  <p:pic>
                    <p:nvPicPr>
                      <p:cNvPr id="3" name="Objeto 2">
                        <a:extLst>
                          <a:ext uri="{FF2B5EF4-FFF2-40B4-BE49-F238E27FC236}">
                            <a16:creationId xmlns:a16="http://schemas.microsoft.com/office/drawing/2014/main" id="{895141A3-7C3D-4745-A25F-ABAF1DD8323F}"/>
                          </a:ext>
                        </a:extLst>
                      </p:cNvPr>
                      <p:cNvPicPr/>
                      <p:nvPr/>
                    </p:nvPicPr>
                    <p:blipFill>
                      <a:blip r:embed="rId5"/>
                      <a:stretch>
                        <a:fillRect/>
                      </a:stretch>
                    </p:blipFill>
                    <p:spPr>
                      <a:xfrm>
                        <a:off x="6439914" y="1546879"/>
                        <a:ext cx="2618259" cy="3492659"/>
                      </a:xfrm>
                      <a:prstGeom prst="rect">
                        <a:avLst/>
                      </a:prstGeom>
                    </p:spPr>
                  </p:pic>
                </p:oleObj>
              </mc:Fallback>
            </mc:AlternateContent>
          </a:graphicData>
        </a:graphic>
      </p:graphicFrame>
      <p:sp>
        <p:nvSpPr>
          <p:cNvPr id="12" name="CuadroTexto 11">
            <a:extLst>
              <a:ext uri="{FF2B5EF4-FFF2-40B4-BE49-F238E27FC236}">
                <a16:creationId xmlns:a16="http://schemas.microsoft.com/office/drawing/2014/main" id="{38AD7D06-E6F9-4EE6-B262-FA8D643DAC22}"/>
              </a:ext>
            </a:extLst>
          </p:cNvPr>
          <p:cNvSpPr txBox="1"/>
          <p:nvPr/>
        </p:nvSpPr>
        <p:spPr>
          <a:xfrm>
            <a:off x="5076876" y="2583099"/>
            <a:ext cx="576064" cy="276999"/>
          </a:xfrm>
          <a:prstGeom prst="rect">
            <a:avLst/>
          </a:prstGeom>
          <a:solidFill>
            <a:srgbClr val="FFCC99"/>
          </a:solidFill>
        </p:spPr>
        <p:txBody>
          <a:bodyPr wrap="square" rtlCol="0">
            <a:spAutoFit/>
          </a:bodyPr>
          <a:lstStyle/>
          <a:p>
            <a:pPr algn="ctr"/>
            <a:r>
              <a:rPr lang="es-ES" sz="600" dirty="0"/>
              <a:t>6 BPLK &amp; 1 ADLK</a:t>
            </a:r>
            <a:endParaRPr lang="es-CR" sz="600" dirty="0"/>
          </a:p>
        </p:txBody>
      </p:sp>
      <p:sp>
        <p:nvSpPr>
          <p:cNvPr id="13" name="CuadroTexto 12">
            <a:extLst>
              <a:ext uri="{FF2B5EF4-FFF2-40B4-BE49-F238E27FC236}">
                <a16:creationId xmlns:a16="http://schemas.microsoft.com/office/drawing/2014/main" id="{FF42F788-A0DD-4D53-9431-0873A741AC32}"/>
              </a:ext>
            </a:extLst>
          </p:cNvPr>
          <p:cNvSpPr txBox="1"/>
          <p:nvPr/>
        </p:nvSpPr>
        <p:spPr>
          <a:xfrm>
            <a:off x="5734916" y="2583099"/>
            <a:ext cx="576064" cy="276999"/>
          </a:xfrm>
          <a:prstGeom prst="rect">
            <a:avLst/>
          </a:prstGeom>
          <a:solidFill>
            <a:srgbClr val="FFCC99"/>
          </a:solidFill>
        </p:spPr>
        <p:txBody>
          <a:bodyPr wrap="square" rtlCol="0">
            <a:spAutoFit/>
          </a:bodyPr>
          <a:lstStyle/>
          <a:p>
            <a:pPr algn="ctr"/>
            <a:r>
              <a:rPr lang="es-ES" sz="600" dirty="0"/>
              <a:t>5 BPLK &amp; 1 ADLK</a:t>
            </a:r>
            <a:endParaRPr lang="es-CR" sz="600" dirty="0"/>
          </a:p>
        </p:txBody>
      </p:sp>
      <p:sp>
        <p:nvSpPr>
          <p:cNvPr id="15" name="CuadroTexto 14">
            <a:extLst>
              <a:ext uri="{FF2B5EF4-FFF2-40B4-BE49-F238E27FC236}">
                <a16:creationId xmlns:a16="http://schemas.microsoft.com/office/drawing/2014/main" id="{622ED511-5C43-4ACC-96FE-38F88EAA17B1}"/>
              </a:ext>
            </a:extLst>
          </p:cNvPr>
          <p:cNvSpPr txBox="1"/>
          <p:nvPr/>
        </p:nvSpPr>
        <p:spPr>
          <a:xfrm>
            <a:off x="5287266" y="3738796"/>
            <a:ext cx="864096" cy="276999"/>
          </a:xfrm>
          <a:prstGeom prst="rect">
            <a:avLst/>
          </a:prstGeom>
          <a:solidFill>
            <a:srgbClr val="FFCC99"/>
          </a:solidFill>
        </p:spPr>
        <p:txBody>
          <a:bodyPr wrap="square" rtlCol="0">
            <a:spAutoFit/>
          </a:bodyPr>
          <a:lstStyle/>
          <a:p>
            <a:pPr algn="ctr"/>
            <a:r>
              <a:rPr lang="es-ES" sz="600" dirty="0"/>
              <a:t>12 ADLK</a:t>
            </a:r>
          </a:p>
          <a:p>
            <a:pPr algn="ctr"/>
            <a:r>
              <a:rPr lang="es-ES" sz="600" dirty="0"/>
              <a:t> (1 </a:t>
            </a:r>
            <a:r>
              <a:rPr lang="es-ES" sz="600" dirty="0" err="1"/>
              <a:t>vakant</a:t>
            </a:r>
            <a:r>
              <a:rPr lang="es-ES" sz="600" dirty="0"/>
              <a:t>)</a:t>
            </a:r>
            <a:endParaRPr lang="es-CR" sz="600" dirty="0"/>
          </a:p>
        </p:txBody>
      </p:sp>
      <p:sp>
        <p:nvSpPr>
          <p:cNvPr id="10" name="CuadroTexto 9">
            <a:extLst>
              <a:ext uri="{FF2B5EF4-FFF2-40B4-BE49-F238E27FC236}">
                <a16:creationId xmlns:a16="http://schemas.microsoft.com/office/drawing/2014/main" id="{3DB9F5A8-AB0F-4F29-AD8B-3F54217DE1BD}"/>
              </a:ext>
            </a:extLst>
          </p:cNvPr>
          <p:cNvSpPr txBox="1"/>
          <p:nvPr/>
        </p:nvSpPr>
        <p:spPr>
          <a:xfrm>
            <a:off x="323528" y="6166636"/>
            <a:ext cx="7954833" cy="430887"/>
          </a:xfrm>
          <a:prstGeom prst="rect">
            <a:avLst/>
          </a:prstGeom>
          <a:noFill/>
        </p:spPr>
        <p:txBody>
          <a:bodyPr wrap="square" rtlCol="0">
            <a:spAutoFit/>
          </a:bodyPr>
          <a:lstStyle/>
          <a:p>
            <a:r>
              <a:rPr lang="es-ES" sz="1100" dirty="0"/>
              <a:t>ADLK: </a:t>
            </a:r>
            <a:r>
              <a:rPr lang="es-ES" sz="1100" dirty="0" err="1"/>
              <a:t>Auslandsdienstlehrkräfte</a:t>
            </a:r>
            <a:r>
              <a:rPr lang="es-ES" sz="1100" dirty="0"/>
              <a:t> (</a:t>
            </a:r>
            <a:r>
              <a:rPr lang="es-ES" sz="1100" dirty="0" err="1"/>
              <a:t>verbeamtete</a:t>
            </a:r>
            <a:r>
              <a:rPr lang="es-ES" sz="1100" dirty="0"/>
              <a:t> </a:t>
            </a:r>
            <a:r>
              <a:rPr lang="es-ES" sz="1100" dirty="0" err="1"/>
              <a:t>deutsche</a:t>
            </a:r>
            <a:r>
              <a:rPr lang="es-ES" sz="1100" dirty="0"/>
              <a:t> </a:t>
            </a:r>
            <a:r>
              <a:rPr lang="es-ES" sz="1100" dirty="0" err="1"/>
              <a:t>Lehrkräfte</a:t>
            </a:r>
            <a:r>
              <a:rPr lang="es-ES" sz="1100" dirty="0"/>
              <a:t>)</a:t>
            </a:r>
          </a:p>
          <a:p>
            <a:r>
              <a:rPr lang="es-ES" sz="1100" dirty="0"/>
              <a:t>BPLK: </a:t>
            </a:r>
            <a:r>
              <a:rPr lang="es-ES" sz="1100" dirty="0" err="1"/>
              <a:t>Bundesprogrammlehrkräfte</a:t>
            </a:r>
            <a:r>
              <a:rPr lang="es-ES" sz="1100" dirty="0"/>
              <a:t> (in </a:t>
            </a:r>
            <a:r>
              <a:rPr lang="es-ES" sz="1100" dirty="0" err="1"/>
              <a:t>der</a:t>
            </a:r>
            <a:r>
              <a:rPr lang="es-ES" sz="1100" dirty="0"/>
              <a:t> </a:t>
            </a:r>
            <a:r>
              <a:rPr lang="es-ES" sz="1100" dirty="0" err="1"/>
              <a:t>Regel</a:t>
            </a:r>
            <a:r>
              <a:rPr lang="es-ES" sz="1100" dirty="0"/>
              <a:t> </a:t>
            </a:r>
            <a:r>
              <a:rPr lang="es-ES" sz="1100" dirty="0" err="1"/>
              <a:t>nicht</a:t>
            </a:r>
            <a:r>
              <a:rPr lang="es-ES" sz="1100" dirty="0"/>
              <a:t> </a:t>
            </a:r>
            <a:r>
              <a:rPr lang="es-ES" sz="1100" dirty="0" err="1"/>
              <a:t>verbeamtete</a:t>
            </a:r>
            <a:r>
              <a:rPr lang="es-ES" sz="1100" dirty="0"/>
              <a:t> </a:t>
            </a:r>
            <a:r>
              <a:rPr lang="es-ES" sz="1100" dirty="0" err="1"/>
              <a:t>oder</a:t>
            </a:r>
            <a:r>
              <a:rPr lang="es-ES" sz="1100" dirty="0"/>
              <a:t> von </a:t>
            </a:r>
            <a:r>
              <a:rPr lang="es-ES" sz="1100" dirty="0" err="1"/>
              <a:t>ihren</a:t>
            </a:r>
            <a:r>
              <a:rPr lang="es-ES" sz="1100" dirty="0"/>
              <a:t> </a:t>
            </a:r>
            <a:r>
              <a:rPr lang="es-ES" sz="1100" dirty="0" err="1"/>
              <a:t>Bundesländern</a:t>
            </a:r>
            <a:r>
              <a:rPr lang="es-ES" sz="1100" dirty="0"/>
              <a:t> </a:t>
            </a:r>
            <a:r>
              <a:rPr lang="es-ES" sz="1100" dirty="0" err="1"/>
              <a:t>beurlaubte</a:t>
            </a:r>
            <a:r>
              <a:rPr lang="es-ES" sz="1100" dirty="0"/>
              <a:t> </a:t>
            </a:r>
            <a:r>
              <a:rPr lang="es-ES" sz="1100" dirty="0" err="1"/>
              <a:t>Lehrkräfte</a:t>
            </a:r>
            <a:r>
              <a:rPr lang="es-ES" sz="1100" dirty="0"/>
              <a:t>)</a:t>
            </a:r>
            <a:endParaRPr lang="es-CR"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ChangeArrowheads="1"/>
          </p:cNvSpPr>
          <p:nvPr/>
        </p:nvSpPr>
        <p:spPr bwMode="auto">
          <a:xfrm>
            <a:off x="3175" y="157163"/>
            <a:ext cx="8785225" cy="751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algn="ctr" eaLnBrk="1" hangingPunct="1">
              <a:spcBef>
                <a:spcPct val="0"/>
              </a:spcBef>
              <a:buFontTx/>
              <a:buNone/>
            </a:pPr>
            <a:r>
              <a:rPr lang="es-CR" altLang="es-ES" sz="2200" b="1" dirty="0"/>
              <a:t>Die </a:t>
            </a:r>
            <a:r>
              <a:rPr lang="es-CR" altLang="es-ES" sz="2200" b="1" dirty="0" err="1"/>
              <a:t>Zahl</a:t>
            </a:r>
            <a:r>
              <a:rPr lang="es-CR" altLang="es-ES" sz="2200" b="1" dirty="0"/>
              <a:t> der </a:t>
            </a:r>
            <a:r>
              <a:rPr lang="es-CR" altLang="es-ES" sz="2200" b="1" dirty="0" err="1"/>
              <a:t>Stipendien</a:t>
            </a:r>
            <a:r>
              <a:rPr lang="es-CR" altLang="es-ES" sz="2200" b="1" dirty="0"/>
              <a:t> </a:t>
            </a:r>
            <a:r>
              <a:rPr lang="es-CR" altLang="es-ES" sz="2200" b="1" dirty="0" err="1"/>
              <a:t>verminderte</a:t>
            </a:r>
            <a:r>
              <a:rPr lang="es-CR" altLang="es-ES" sz="2200" b="1" dirty="0"/>
              <a:t> </a:t>
            </a:r>
            <a:r>
              <a:rPr lang="es-CR" altLang="es-ES" sz="2200" b="1" dirty="0" err="1"/>
              <a:t>sich</a:t>
            </a:r>
            <a:r>
              <a:rPr lang="es-CR" altLang="es-ES" sz="2200" b="1" dirty="0"/>
              <a:t>, w</a:t>
            </a:r>
            <a:r>
              <a:rPr lang="de-DE" altLang="es-ES" sz="2200" b="1" dirty="0" err="1"/>
              <a:t>ährend</a:t>
            </a:r>
            <a:r>
              <a:rPr lang="de-DE" altLang="es-ES" sz="2200" b="1" dirty="0"/>
              <a:t> der Gesamtbetrag leicht stieg</a:t>
            </a:r>
            <a:endParaRPr lang="en-US" altLang="es-ES" sz="2200" b="1" dirty="0"/>
          </a:p>
        </p:txBody>
      </p:sp>
      <p:sp>
        <p:nvSpPr>
          <p:cNvPr id="19459" name="Text Box 12"/>
          <p:cNvSpPr txBox="1">
            <a:spLocks noChangeArrowheads="1"/>
          </p:cNvSpPr>
          <p:nvPr/>
        </p:nvSpPr>
        <p:spPr bwMode="auto">
          <a:xfrm>
            <a:off x="560387" y="5085184"/>
            <a:ext cx="8228013" cy="1384995"/>
          </a:xfrm>
          <a:prstGeom prst="rect">
            <a:avLst/>
          </a:prstGeom>
          <a:solidFill>
            <a:srgbClr val="D4E7B1"/>
          </a:solidFill>
          <a:ln w="9525">
            <a:solidFill>
              <a:schemeClr val="tx1"/>
            </a:solidFill>
            <a:miter lim="800000"/>
            <a:headEnd/>
            <a:tailEnd/>
          </a:ln>
        </p:spPr>
        <p:txBody>
          <a:bodyPr>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0"/>
              </a:spcBef>
              <a:buFontTx/>
              <a:buNone/>
            </a:pPr>
            <a:r>
              <a:rPr lang="de-DE" altLang="es-ES" sz="1200" dirty="0">
                <a:latin typeface="+mj-lt"/>
              </a:rPr>
              <a:t>Im Jahr 2023 wurden 85 Stipendien an Schülerinnen und Schüler einer Gesamthöhe von 260 Millionen </a:t>
            </a:r>
            <a:r>
              <a:rPr lang="de-DE" altLang="es-ES" sz="1200" dirty="0" err="1">
                <a:latin typeface="+mj-lt"/>
              </a:rPr>
              <a:t>Colones</a:t>
            </a:r>
            <a:r>
              <a:rPr lang="de-DE" altLang="es-ES" sz="1200" dirty="0">
                <a:latin typeface="+mj-lt"/>
              </a:rPr>
              <a:t> vergeben. Es wurden keine Stipendien mehr für Covid-19 vergeben.</a:t>
            </a:r>
          </a:p>
          <a:p>
            <a:pPr eaLnBrk="1" hangingPunct="1">
              <a:spcBef>
                <a:spcPct val="0"/>
              </a:spcBef>
              <a:buFontTx/>
              <a:buNone/>
            </a:pPr>
            <a:endParaRPr lang="de-DE" altLang="es-ES" sz="1200" dirty="0">
              <a:latin typeface="+mj-lt"/>
            </a:endParaRPr>
          </a:p>
          <a:p>
            <a:pPr eaLnBrk="1" hangingPunct="1">
              <a:spcBef>
                <a:spcPct val="0"/>
              </a:spcBef>
              <a:buFontTx/>
              <a:buNone/>
            </a:pPr>
            <a:r>
              <a:rPr lang="de-DE" altLang="es-ES" sz="1200" dirty="0">
                <a:latin typeface="+mj-lt"/>
              </a:rPr>
              <a:t>Der Stipendienfond erhält Zuschüsse aus Deutschland, im Jahr 2023 24% des Gesamtbetrages.</a:t>
            </a:r>
          </a:p>
          <a:p>
            <a:pPr eaLnBrk="1" hangingPunct="1">
              <a:spcBef>
                <a:spcPct val="0"/>
              </a:spcBef>
              <a:buFontTx/>
              <a:buNone/>
            </a:pPr>
            <a:endParaRPr lang="de-DE" altLang="es-ES" sz="1200" dirty="0">
              <a:latin typeface="+mj-lt"/>
            </a:endParaRPr>
          </a:p>
          <a:p>
            <a:pPr eaLnBrk="1" hangingPunct="1">
              <a:spcBef>
                <a:spcPct val="0"/>
              </a:spcBef>
              <a:buFontTx/>
              <a:buNone/>
            </a:pPr>
            <a:r>
              <a:rPr lang="de-DE" altLang="es-ES" sz="1200" dirty="0">
                <a:latin typeface="+mj-lt"/>
              </a:rPr>
              <a:t>Für die Vergabe von Stipendien wird sowohl die sozio-ökonomische Situation der Familien als auch die schulische Leistung des Schülerinnen und Schüler und der Einsatz der Familie für die Schulgemeinschaft berücksichtigt.</a:t>
            </a:r>
            <a:endParaRPr lang="es-CR" altLang="es-ES" sz="1200" dirty="0">
              <a:latin typeface="+mj-lt"/>
            </a:endParaRPr>
          </a:p>
        </p:txBody>
      </p:sp>
      <p:graphicFrame>
        <p:nvGraphicFramePr>
          <p:cNvPr id="2" name="Objeto 1">
            <a:extLst>
              <a:ext uri="{FF2B5EF4-FFF2-40B4-BE49-F238E27FC236}">
                <a16:creationId xmlns:a16="http://schemas.microsoft.com/office/drawing/2014/main" id="{F695EB24-4A3E-4EC1-86E1-AC3785CDAA28}"/>
              </a:ext>
            </a:extLst>
          </p:cNvPr>
          <p:cNvGraphicFramePr>
            <a:graphicFrameLocks noChangeAspect="1"/>
          </p:cNvGraphicFramePr>
          <p:nvPr>
            <p:extLst>
              <p:ext uri="{D42A27DB-BD31-4B8C-83A1-F6EECF244321}">
                <p14:modId xmlns:p14="http://schemas.microsoft.com/office/powerpoint/2010/main" val="3915409413"/>
              </p:ext>
            </p:extLst>
          </p:nvPr>
        </p:nvGraphicFramePr>
        <p:xfrm>
          <a:off x="600075" y="1045120"/>
          <a:ext cx="7943850" cy="3903663"/>
        </p:xfrm>
        <a:graphic>
          <a:graphicData uri="http://schemas.openxmlformats.org/presentationml/2006/ole">
            <mc:AlternateContent xmlns:mc="http://schemas.openxmlformats.org/markup-compatibility/2006">
              <mc:Choice xmlns:v="urn:schemas-microsoft-com:vml" Requires="v">
                <p:oleObj name="Worksheet" r:id="rId2" imgW="5442209" imgH="2673431" progId="Excel.Sheet.12">
                  <p:link updateAutomatic="1"/>
                </p:oleObj>
              </mc:Choice>
              <mc:Fallback>
                <p:oleObj name="Worksheet" r:id="rId2" imgW="5442209" imgH="2673431" progId="Excel.Sheet.12">
                  <p:link updateAutomatic="1"/>
                  <p:pic>
                    <p:nvPicPr>
                      <p:cNvPr id="2" name="Objeto 1">
                        <a:extLst>
                          <a:ext uri="{FF2B5EF4-FFF2-40B4-BE49-F238E27FC236}">
                            <a16:creationId xmlns:a16="http://schemas.microsoft.com/office/drawing/2014/main" id="{F695EB24-4A3E-4EC1-86E1-AC3785CDAA28}"/>
                          </a:ext>
                        </a:extLst>
                      </p:cNvPr>
                      <p:cNvPicPr/>
                      <p:nvPr/>
                    </p:nvPicPr>
                    <p:blipFill>
                      <a:blip r:embed="rId3"/>
                      <a:stretch>
                        <a:fillRect/>
                      </a:stretch>
                    </p:blipFill>
                    <p:spPr>
                      <a:xfrm>
                        <a:off x="600075" y="1045120"/>
                        <a:ext cx="7943850" cy="3903663"/>
                      </a:xfrm>
                      <a:prstGeom prst="rect">
                        <a:avLst/>
                      </a:prstGeom>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029" y="476672"/>
            <a:ext cx="8618852" cy="854670"/>
          </a:xfrm>
        </p:spPr>
        <p:txBody>
          <a:bodyPr/>
          <a:lstStyle/>
          <a:p>
            <a:pPr algn="l" eaLnBrk="1" hangingPunct="1"/>
            <a:r>
              <a:rPr lang="de-DE" altLang="es-ES" sz="2200" b="1" dirty="0"/>
              <a:t>Die jährlichen Kosten des Schulgeldes der Humboldtschule bieten auch 2024 einen hohen Gegenwert</a:t>
            </a:r>
            <a:endParaRPr lang="en-US" altLang="es-ES" sz="2200" b="1" dirty="0">
              <a:ea typeface="ＭＳ Ｐゴシック" charset="-128"/>
            </a:endParaRPr>
          </a:p>
        </p:txBody>
      </p:sp>
      <p:sp>
        <p:nvSpPr>
          <p:cNvPr id="20483" name="Text Box 3"/>
          <p:cNvSpPr txBox="1">
            <a:spLocks noChangeArrowheads="1"/>
          </p:cNvSpPr>
          <p:nvPr/>
        </p:nvSpPr>
        <p:spPr bwMode="auto">
          <a:xfrm>
            <a:off x="186711" y="4992108"/>
            <a:ext cx="7121594" cy="278392"/>
          </a:xfrm>
          <a:prstGeom prst="rect">
            <a:avLst/>
          </a:prstGeom>
          <a:solidFill>
            <a:srgbClr val="D4E7B1"/>
          </a:solidFill>
          <a:ln w="9525">
            <a:solidFill>
              <a:schemeClr val="tx1"/>
            </a:solidFill>
            <a:miter lim="800000"/>
            <a:headEnd/>
            <a:tailEnd/>
          </a:ln>
        </p:spPr>
        <p:txBody>
          <a:bodyPr wrap="square">
            <a:spAutoFit/>
          </a:bodyPr>
          <a:lstStyle>
            <a:lvl1pPr>
              <a:spcBef>
                <a:spcPct val="20000"/>
              </a:spcBef>
              <a:buChar char="•"/>
              <a:defRPr sz="2800">
                <a:solidFill>
                  <a:schemeClr val="tx1"/>
                </a:solidFill>
                <a:latin typeface="Trebuchet MS" charset="0"/>
                <a:ea typeface="ＭＳ Ｐゴシック" charset="-128"/>
              </a:defRPr>
            </a:lvl1pPr>
            <a:lvl2pPr marL="742950" indent="-285750">
              <a:spcBef>
                <a:spcPct val="20000"/>
              </a:spcBef>
              <a:buChar char="–"/>
              <a:defRPr sz="2400">
                <a:solidFill>
                  <a:schemeClr val="tx1"/>
                </a:solidFill>
                <a:latin typeface="Trebuchet MS" charset="0"/>
                <a:ea typeface="ＭＳ Ｐゴシック" charset="-128"/>
              </a:defRPr>
            </a:lvl2pPr>
            <a:lvl3pPr marL="1143000" indent="-228600">
              <a:spcBef>
                <a:spcPct val="20000"/>
              </a:spcBef>
              <a:buChar char="•"/>
              <a:defRPr sz="2000">
                <a:solidFill>
                  <a:schemeClr val="tx1"/>
                </a:solidFill>
                <a:latin typeface="Trebuchet MS" charset="0"/>
                <a:ea typeface="ＭＳ Ｐゴシック" charset="-128"/>
              </a:defRPr>
            </a:lvl3pPr>
            <a:lvl4pPr marL="1600200" indent="-228600">
              <a:spcBef>
                <a:spcPct val="20000"/>
              </a:spcBef>
              <a:buChar char="–"/>
              <a:defRPr>
                <a:solidFill>
                  <a:schemeClr val="tx1"/>
                </a:solidFill>
                <a:latin typeface="Trebuchet MS" charset="0"/>
                <a:ea typeface="ＭＳ Ｐゴシック" charset="-128"/>
              </a:defRPr>
            </a:lvl4pPr>
            <a:lvl5pPr marL="2057400" indent="-228600">
              <a:spcBef>
                <a:spcPct val="20000"/>
              </a:spcBef>
              <a:buChar char="»"/>
              <a:defRPr sz="1600">
                <a:solidFill>
                  <a:schemeClr val="tx1"/>
                </a:solidFill>
                <a:latin typeface="Trebuchet MS" charset="0"/>
                <a:ea typeface="ＭＳ Ｐゴシック" charset="-128"/>
              </a:defRPr>
            </a:lvl5pPr>
            <a:lvl6pPr marL="2514600" indent="-228600" eaLnBrk="0" fontAlgn="base" hangingPunct="0">
              <a:spcBef>
                <a:spcPct val="20000"/>
              </a:spcBef>
              <a:spcAft>
                <a:spcPct val="0"/>
              </a:spcAft>
              <a:buChar char="»"/>
              <a:defRPr sz="1600">
                <a:solidFill>
                  <a:schemeClr val="tx1"/>
                </a:solidFill>
                <a:latin typeface="Trebuchet MS" charset="0"/>
                <a:ea typeface="ＭＳ Ｐゴシック" charset="-128"/>
              </a:defRPr>
            </a:lvl6pPr>
            <a:lvl7pPr marL="2971800" indent="-228600" eaLnBrk="0" fontAlgn="base" hangingPunct="0">
              <a:spcBef>
                <a:spcPct val="20000"/>
              </a:spcBef>
              <a:spcAft>
                <a:spcPct val="0"/>
              </a:spcAft>
              <a:buChar char="»"/>
              <a:defRPr sz="1600">
                <a:solidFill>
                  <a:schemeClr val="tx1"/>
                </a:solidFill>
                <a:latin typeface="Trebuchet MS" charset="0"/>
                <a:ea typeface="ＭＳ Ｐゴシック" charset="-128"/>
              </a:defRPr>
            </a:lvl7pPr>
            <a:lvl8pPr marL="3429000" indent="-228600" eaLnBrk="0" fontAlgn="base" hangingPunct="0">
              <a:spcBef>
                <a:spcPct val="20000"/>
              </a:spcBef>
              <a:spcAft>
                <a:spcPct val="0"/>
              </a:spcAft>
              <a:buChar char="»"/>
              <a:defRPr sz="1600">
                <a:solidFill>
                  <a:schemeClr val="tx1"/>
                </a:solidFill>
                <a:latin typeface="Trebuchet MS" charset="0"/>
                <a:ea typeface="ＭＳ Ｐゴシック" charset="-128"/>
              </a:defRPr>
            </a:lvl8pPr>
            <a:lvl9pPr marL="3886200" indent="-228600" eaLnBrk="0" fontAlgn="base" hangingPunct="0">
              <a:spcBef>
                <a:spcPct val="20000"/>
              </a:spcBef>
              <a:spcAft>
                <a:spcPct val="0"/>
              </a:spcAft>
              <a:buChar char="»"/>
              <a:defRPr sz="1600">
                <a:solidFill>
                  <a:schemeClr val="tx1"/>
                </a:solidFill>
                <a:latin typeface="Trebuchet MS" charset="0"/>
                <a:ea typeface="ＭＳ Ｐゴシック" charset="-128"/>
              </a:defRPr>
            </a:lvl9pPr>
          </a:lstStyle>
          <a:p>
            <a:pPr eaLnBrk="1" hangingPunct="1">
              <a:spcBef>
                <a:spcPct val="0"/>
              </a:spcBef>
              <a:buFontTx/>
              <a:buNone/>
            </a:pPr>
            <a:r>
              <a:rPr lang="es-CR" altLang="es-ES" sz="1200" dirty="0">
                <a:latin typeface="+mj-lt"/>
              </a:rPr>
              <a:t>Die </a:t>
            </a:r>
            <a:r>
              <a:rPr lang="es-CR" altLang="es-ES" sz="1200" dirty="0" err="1">
                <a:latin typeface="+mj-lt"/>
              </a:rPr>
              <a:t>Schulgebühr</a:t>
            </a:r>
            <a:r>
              <a:rPr lang="es-CR" altLang="es-ES" sz="1200" dirty="0">
                <a:latin typeface="+mj-lt"/>
              </a:rPr>
              <a:t> </a:t>
            </a:r>
            <a:r>
              <a:rPr lang="es-CR" altLang="es-ES" sz="1200" dirty="0" err="1">
                <a:latin typeface="+mj-lt"/>
              </a:rPr>
              <a:t>liegen</a:t>
            </a:r>
            <a:r>
              <a:rPr lang="es-CR" altLang="es-ES" sz="1200" dirty="0">
                <a:latin typeface="+mj-lt"/>
              </a:rPr>
              <a:t> 23% </a:t>
            </a:r>
            <a:r>
              <a:rPr lang="es-CR" altLang="es-ES" sz="1200" dirty="0" err="1">
                <a:latin typeface="+mj-lt"/>
              </a:rPr>
              <a:t>unter</a:t>
            </a:r>
            <a:r>
              <a:rPr lang="es-CR" altLang="es-ES" sz="1200" dirty="0">
                <a:latin typeface="+mj-lt"/>
              </a:rPr>
              <a:t> </a:t>
            </a:r>
            <a:r>
              <a:rPr lang="es-CR" altLang="es-ES" sz="1200" dirty="0" err="1">
                <a:latin typeface="+mj-lt"/>
              </a:rPr>
              <a:t>dem</a:t>
            </a:r>
            <a:r>
              <a:rPr lang="es-CR" altLang="es-ES" sz="1200" dirty="0">
                <a:latin typeface="+mj-lt"/>
              </a:rPr>
              <a:t> </a:t>
            </a:r>
            <a:r>
              <a:rPr lang="es-CR" altLang="es-ES" sz="1200" dirty="0" err="1">
                <a:latin typeface="+mj-lt"/>
              </a:rPr>
              <a:t>Durchschnitt</a:t>
            </a:r>
            <a:r>
              <a:rPr lang="es-CR" altLang="es-ES" sz="1200" dirty="0">
                <a:latin typeface="+mj-lt"/>
              </a:rPr>
              <a:t> der </a:t>
            </a:r>
            <a:r>
              <a:rPr lang="es-CR" altLang="es-ES" sz="1200" dirty="0" err="1">
                <a:latin typeface="+mj-lt"/>
              </a:rPr>
              <a:t>vergleichbaren</a:t>
            </a:r>
            <a:r>
              <a:rPr lang="es-CR" altLang="es-ES" sz="1200" dirty="0">
                <a:latin typeface="+mj-lt"/>
              </a:rPr>
              <a:t> </a:t>
            </a:r>
            <a:r>
              <a:rPr lang="es-CR" altLang="es-ES" sz="1200" dirty="0" err="1">
                <a:latin typeface="+mj-lt"/>
              </a:rPr>
              <a:t>Schulen</a:t>
            </a:r>
            <a:r>
              <a:rPr lang="es-CR" altLang="es-ES" sz="1200" dirty="0">
                <a:latin typeface="+mj-lt"/>
              </a:rPr>
              <a:t>. </a:t>
            </a:r>
          </a:p>
        </p:txBody>
      </p:sp>
      <p:graphicFrame>
        <p:nvGraphicFramePr>
          <p:cNvPr id="2" name="Objeto 1">
            <a:extLst>
              <a:ext uri="{FF2B5EF4-FFF2-40B4-BE49-F238E27FC236}">
                <a16:creationId xmlns:a16="http://schemas.microsoft.com/office/drawing/2014/main" id="{22F72CD7-355B-49D8-BD19-A15A97C43851}"/>
              </a:ext>
            </a:extLst>
          </p:cNvPr>
          <p:cNvGraphicFramePr>
            <a:graphicFrameLocks noChangeAspect="1"/>
          </p:cNvGraphicFramePr>
          <p:nvPr>
            <p:extLst>
              <p:ext uri="{D42A27DB-BD31-4B8C-83A1-F6EECF244321}">
                <p14:modId xmlns:p14="http://schemas.microsoft.com/office/powerpoint/2010/main" val="1314685928"/>
              </p:ext>
            </p:extLst>
          </p:nvPr>
        </p:nvGraphicFramePr>
        <p:xfrm>
          <a:off x="229677" y="1852338"/>
          <a:ext cx="8553450" cy="2559050"/>
        </p:xfrm>
        <a:graphic>
          <a:graphicData uri="http://schemas.openxmlformats.org/presentationml/2006/ole">
            <mc:AlternateContent xmlns:mc="http://schemas.openxmlformats.org/markup-compatibility/2006">
              <mc:Choice xmlns:v="urn:schemas-microsoft-com:vml" Requires="v">
                <p:oleObj name="Worksheet" r:id="rId2" imgW="9810627" imgH="2933533" progId="Excel.Sheet.12">
                  <p:link updateAutomatic="1"/>
                </p:oleObj>
              </mc:Choice>
              <mc:Fallback>
                <p:oleObj name="Worksheet" r:id="rId2" imgW="9810627" imgH="2933533" progId="Excel.Sheet.12">
                  <p:link updateAutomatic="1"/>
                  <p:pic>
                    <p:nvPicPr>
                      <p:cNvPr id="2" name="Objeto 1">
                        <a:extLst>
                          <a:ext uri="{FF2B5EF4-FFF2-40B4-BE49-F238E27FC236}">
                            <a16:creationId xmlns:a16="http://schemas.microsoft.com/office/drawing/2014/main" id="{22F72CD7-355B-49D8-BD19-A15A97C43851}"/>
                          </a:ext>
                        </a:extLst>
                      </p:cNvPr>
                      <p:cNvPicPr/>
                      <p:nvPr/>
                    </p:nvPicPr>
                    <p:blipFill>
                      <a:blip r:embed="rId3"/>
                      <a:stretch>
                        <a:fillRect/>
                      </a:stretch>
                    </p:blipFill>
                    <p:spPr>
                      <a:xfrm>
                        <a:off x="229677" y="1852338"/>
                        <a:ext cx="8553450" cy="2559050"/>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3_Plantilla de diseño de archivadores">
  <a:themeElements>
    <a:clrScheme name="Plantilla de diseño de archivador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lantilla de diseño de archivadore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lantilla de diseño de archivador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ntilla de diseño de archivador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ntilla de diseño de archivador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ntilla de diseño de archivador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ntilla de diseño de archivador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ntilla de diseño de archivador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ntilla de diseño de archivador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ntilla de diseño de archivador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ntilla de diseño de archivador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ntilla de diseño de archivador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ntilla de diseño de archivador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ntilla de diseño de archivador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1222</Words>
  <Application>Microsoft Office PowerPoint</Application>
  <PresentationFormat>Presentación en pantalla (4:3)</PresentationFormat>
  <Paragraphs>95</Paragraphs>
  <Slides>16</Slides>
  <Notes>0</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Vínculos</vt:lpstr>
      </vt:variant>
      <vt:variant>
        <vt:i4>12</vt:i4>
      </vt:variant>
      <vt:variant>
        <vt:lpstr>Títulos de diapositiva</vt:lpstr>
      </vt:variant>
      <vt:variant>
        <vt:i4>16</vt:i4>
      </vt:variant>
    </vt:vector>
  </HeadingPairs>
  <TitlesOfParts>
    <vt:vector size="31" baseType="lpstr">
      <vt:lpstr>Arial</vt:lpstr>
      <vt:lpstr>Trebuchet MS</vt:lpstr>
      <vt:lpstr>3_Plantilla de diseño de archivadores</vt:lpstr>
      <vt:lpstr>https://colegiohumboldt-my.sharepoint.com/personal/phofer_colegiohumboldt_cr/Documents/Contabilidad/Informe_Tesorero_2024/Stammdaten_Informe_2024.xlsx!Filmina6!%5bStammdaten_Informe_2024.xlsx%5dFilmina6%204%20Gráfico</vt:lpstr>
      <vt:lpstr>https://colegiohumboldt-my.sharepoint.com/personal/phofer_colegiohumboldt_cr/Documents/Contabilidad/Informe_Tesorero_2024/Stammdaten_Informe_2024.xlsx!Filmina5!F3C2:F24C7</vt:lpstr>
      <vt:lpstr>https://colegiohumboldt-my.sharepoint.com/personal/phofer_colegiohumboldt_cr/Documents/Contabilidad/Informe_Tesorero_2020/???</vt:lpstr>
      <vt:lpstr>https://colegiohumboldt-my.sharepoint.com/personal/phofer_colegiohumboldt_cr/Documents/Contabilidad/Informe_Tesorero_2024/Stammdaten_Informe_2024.xlsx!Filmina2!%5bStammdaten_Informe_2024.xlsx%5dFilmina2%20Chart%202</vt:lpstr>
      <vt:lpstr>https://colegiohumboldt-my.sharepoint.com/personal/phofer_colegiohumboldt_cr/Documents/Contabilidad/Informe_Tesorero_2024/Stammdaten_Informe_2024.xlsx!Förderung_ZfA!%5bStammdaten_Informe_2024.xlsx%5dFörderung_ZfA%20Gráfico%203</vt:lpstr>
      <vt:lpstr>https://colegiohumboldt-my.sharepoint.com/personal/phofer_colegiohumboldt_cr/Documents/Contabilidad/Informe_Tesorero_2024/Stammdaten_Informe_2024.xlsx!Filmina7!F3C2:F25C4</vt:lpstr>
      <vt:lpstr>https://colegiohumboldt-my.sharepoint.com/personal/phofer_colegiohumboldt_cr/Documents/Contabilidad/Informe_Tesorero_2024/Stammdaten_Informe_2024.xlsx!Filmina8!%5bStammdaten_Informe_2024.xlsx%5dFilmina8%20Chart%204</vt:lpstr>
      <vt:lpstr>https://colegiohumboldt-my.sharepoint.com/personal/phofer_colegiohumboldt_cr/Documents/Contabilidad/Informe_Tesorero_2024/Stammdaten_Informe_2024.xlsx!Filmina9!%5bStammdaten_Informe_2024.xlsx%5dFilmina9%20Chart%201</vt:lpstr>
      <vt:lpstr>https://colegiohumboldt-my.sharepoint.com/personal/phofer_colegiohumboldt_cr/Documents/Contabilidad/Informe_Tesorero_2024/Stammdaten_Informe_2024.xlsx!Filmina10!%5bStammdaten_Informe_2024.xlsx%5dFilmina10%20Chart%202</vt:lpstr>
      <vt:lpstr>https://colegiohumboldt-my.sharepoint.com/personal/phofer_colegiohumboldt_cr/Documents/Contabilidad/Informe_Tesorero_2024/Stammdaten_Informe_2024.xlsx!Filmina15!F3C8:F41C13</vt:lpstr>
      <vt:lpstr>https://colegiohumboldt-my.sharepoint.com/personal/phofer_colegiohumboldt_cr/Documents/Contabilidad/Informe_Tesorero_2024/Stammdaten_Informe_2024.xlsx!Filmina_CxC_2023!%5bStammdaten_Informe_2024.xlsx%5dFilmina_CxC_2023%20Gráfico%202</vt:lpstr>
      <vt:lpstr>https://colegiohumboldt-my.sharepoint.com/personal/phofer_colegiohumboldt_cr/Documents/Contabilidad/Informe_Tesorero_2024/Stammdaten_Informe_2024.xlsx!Filmina5!F3C11:F24C14</vt:lpstr>
      <vt:lpstr>Asociación Institución Cultural Germano Costarricense</vt:lpstr>
      <vt:lpstr>Meilensteine des Geschäftsjahres 2023</vt:lpstr>
      <vt:lpstr>Die finanzielle Ordnung wird durch externe Prüfungen bestätigt</vt:lpstr>
      <vt:lpstr>Die Einnahmen erhöhten sich um 10%, unter anderem dank des Wechselkurseffektes (Zahlen in CRC) </vt:lpstr>
      <vt:lpstr>Das Jahr 2023 schliesst mit einem Gewinn, zum Teil dank des Wechselkurseffektes  (Zahlen in CRC) </vt:lpstr>
      <vt:lpstr>Im Jahr 2024 haben wir wiederum über 1.000 Schülerinnen und Schüler</vt:lpstr>
      <vt:lpstr>Die reguläre Förderung durch die deutschen Stellen in Euros bleibt stabil, dank des neuen Auslandschulgesetzes (seit 2015)</vt:lpstr>
      <vt:lpstr>Presentación de PowerPoint</vt:lpstr>
      <vt:lpstr>Die jährlichen Kosten des Schulgeldes der Humboldtschule bieten auch 2024 einen hohen Gegenwert</vt:lpstr>
      <vt:lpstr> </vt:lpstr>
      <vt:lpstr>Bilanz zum 31. Dezember del 2023 (Zahlen in CRC)  </vt:lpstr>
      <vt:lpstr>Presentación de PowerPoint</vt:lpstr>
      <vt:lpstr>Und was folgt im 2024?</vt:lpstr>
      <vt:lpstr>Für das Jahr 2024 planen wir mit einem kleinen Gewinn.(Zahlen in CRC) </vt:lpstr>
      <vt:lpstr>Vielen Dank an unsere Sponsoren im Jahr 2023!</vt:lpstr>
      <vt:lpstr>Vielen Dank!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Asociación Institución Cultural Germano Costarricense</dc:title>
  <dc:creator>Microsoft Office User</dc:creator>
  <cp:lastModifiedBy>Peter Hofer</cp:lastModifiedBy>
  <cp:revision>408</cp:revision>
  <cp:lastPrinted>2024-03-14T16:21:49Z</cp:lastPrinted>
  <dcterms:created xsi:type="dcterms:W3CDTF">2016-03-16T00:03:38Z</dcterms:created>
  <dcterms:modified xsi:type="dcterms:W3CDTF">2024-03-15T00:21:54Z</dcterms:modified>
</cp:coreProperties>
</file>